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3" r:id="rId2"/>
  </p:sldMasterIdLst>
  <p:notesMasterIdLst>
    <p:notesMasterId r:id="rId10"/>
  </p:notesMasterIdLst>
  <p:sldIdLst>
    <p:sldId id="363" r:id="rId3"/>
    <p:sldId id="315" r:id="rId4"/>
    <p:sldId id="405" r:id="rId5"/>
    <p:sldId id="426" r:id="rId6"/>
    <p:sldId id="409" r:id="rId7"/>
    <p:sldId id="428" r:id="rId8"/>
    <p:sldId id="376" r:id="rId9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FF66FF"/>
    <a:srgbClr val="CC99FF"/>
    <a:srgbClr val="FF66CC"/>
    <a:srgbClr val="99FFCC"/>
    <a:srgbClr val="66FFFF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75" autoAdjust="0"/>
    <p:restoredTop sz="89540" autoAdjust="0"/>
  </p:normalViewPr>
  <p:slideViewPr>
    <p:cSldViewPr>
      <p:cViewPr varScale="1">
        <p:scale>
          <a:sx n="82" d="100"/>
          <a:sy n="82" d="100"/>
        </p:scale>
        <p:origin x="84" y="7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1600" b="1" i="0" u="sng" strike="noStrike" kern="1200" spc="0" baseline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2023 г.</a:t>
            </a:r>
            <a:endParaRPr lang="ru-RU" sz="1600" b="1" i="0" u="sng" strike="noStrike" kern="1200" spc="0" baseline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42212614644150503"/>
          <c:y val="1.91481991457943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sng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4782660084548433"/>
          <c:y val="0.40397875454534149"/>
          <c:w val="0.51462728092925203"/>
          <c:h val="0.5415939971149543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A94-4A98-952B-553485CA824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A94-4A98-952B-553485CA824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A94-4A98-952B-553485CA824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A94-4A98-952B-553485CA824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A94-4A98-952B-553485CA824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A94-4A98-952B-553485CA8246}"/>
              </c:ext>
            </c:extLst>
          </c:dPt>
          <c:dLbls>
            <c:dLbl>
              <c:idx val="0"/>
              <c:layout>
                <c:manualLayout>
                  <c:x val="-1.6678359106569472E-16"/>
                  <c:y val="-6.2196969382858819E-2"/>
                </c:manualLayout>
              </c:layout>
              <c:tx>
                <c:rich>
                  <a:bodyPr/>
                  <a:lstStyle/>
                  <a:p>
                    <a:fld id="{E7883D89-1AA5-4A64-8C24-D5349399A0BF}" type="VALUE">
                      <a:rPr lang="ru-RU" smtClean="0"/>
                      <a:pPr/>
                      <a:t>[ЗНАЧЕНИЕ]</a:t>
                    </a:fld>
                    <a:r>
                      <a:rPr lang="ru-RU" dirty="0" smtClean="0"/>
                      <a:t>,0%</a:t>
                    </a:r>
                  </a:p>
                  <a:p>
                    <a:r>
                      <a:rPr lang="ru-RU" sz="1100" dirty="0" smtClean="0">
                        <a:solidFill>
                          <a:srgbClr val="002060"/>
                        </a:solidFill>
                      </a:rPr>
                      <a:t>РДС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A94-4A98-952B-553485CA8246}"/>
                </c:ext>
              </c:extLst>
            </c:dLbl>
            <c:dLbl>
              <c:idx val="1"/>
              <c:layout>
                <c:manualLayout>
                  <c:x val="-3.528218033234283E-2"/>
                  <c:y val="6.4373516321315771E-2"/>
                </c:manualLayout>
              </c:layout>
              <c:tx>
                <c:rich>
                  <a:bodyPr/>
                  <a:lstStyle/>
                  <a:p>
                    <a:fld id="{B9DB786B-F2C2-4896-B0AF-D863350A0587}" type="VALUE">
                      <a:rPr lang="ru-RU" smtClean="0"/>
                      <a:pPr/>
                      <a:t>[ЗНАЧЕНИЕ]</a:t>
                    </a:fld>
                    <a:r>
                      <a:rPr lang="ru-RU" dirty="0" smtClean="0"/>
                      <a:t>,0%</a:t>
                    </a:r>
                  </a:p>
                  <a:p>
                    <a:r>
                      <a:rPr lang="ru-RU" sz="1100" dirty="0" smtClean="0">
                        <a:solidFill>
                          <a:srgbClr val="002060"/>
                        </a:solidFill>
                      </a:rPr>
                      <a:t>ВУП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A94-4A98-952B-553485CA8246}"/>
                </c:ext>
              </c:extLst>
            </c:dLbl>
            <c:dLbl>
              <c:idx val="2"/>
              <c:layout>
                <c:manualLayout>
                  <c:x val="-6.9887605793116439E-2"/>
                  <c:y val="-4.0415860822720376E-2"/>
                </c:manualLayout>
              </c:layout>
              <c:tx>
                <c:rich>
                  <a:bodyPr/>
                  <a:lstStyle/>
                  <a:p>
                    <a:fld id="{03CB202E-428C-4FFC-9CEC-C5F341F5AD5E}" type="VALUE">
                      <a:rPr lang="ru-RU" smtClean="0"/>
                      <a:pPr/>
                      <a:t>[ЗНАЧЕНИЕ]</a:t>
                    </a:fld>
                    <a:r>
                      <a:rPr lang="ru-RU" dirty="0" smtClean="0"/>
                      <a:t>,0%</a:t>
                    </a:r>
                  </a:p>
                  <a:p>
                    <a:r>
                      <a:rPr lang="ru-RU" sz="1100" dirty="0" smtClean="0">
                        <a:solidFill>
                          <a:srgbClr val="002060"/>
                        </a:solidFill>
                      </a:rPr>
                      <a:t>ВПР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172979229428455"/>
                      <c:h val="0.2220813333665873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A94-4A98-952B-553485CA8246}"/>
                </c:ext>
              </c:extLst>
            </c:dLbl>
            <c:dLbl>
              <c:idx val="3"/>
              <c:layout>
                <c:manualLayout>
                  <c:x val="2.5375234169870073E-2"/>
                  <c:y val="-6.167940304158223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4,0%</a:t>
                    </a:r>
                  </a:p>
                  <a:p>
                    <a:r>
                      <a:rPr lang="ru-RU" sz="1100" dirty="0" smtClean="0">
                        <a:solidFill>
                          <a:srgbClr val="002060"/>
                        </a:solidFill>
                      </a:rPr>
                      <a:t>Асфиксия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386718309289108"/>
                      <c:h val="0.1606940996030518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FA94-4A98-952B-553485CA8246}"/>
                </c:ext>
              </c:extLst>
            </c:dLbl>
            <c:dLbl>
              <c:idx val="4"/>
              <c:layout>
                <c:manualLayout>
                  <c:x val="6.4088019369262589E-2"/>
                  <c:y val="-5.868367233572689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6,0%</a:t>
                    </a:r>
                  </a:p>
                  <a:p>
                    <a:r>
                      <a:rPr lang="ru-RU" sz="1100" dirty="0" smtClean="0">
                        <a:solidFill>
                          <a:srgbClr val="002060"/>
                        </a:solidFill>
                      </a:rPr>
                      <a:t>Сепсис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044406733645915"/>
                      <c:h val="0.2137180261825237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FA94-4A98-952B-553485CA8246}"/>
                </c:ext>
              </c:extLst>
            </c:dLbl>
            <c:dLbl>
              <c:idx val="5"/>
              <c:layout>
                <c:manualLayout>
                  <c:x val="0.18514200009421669"/>
                  <c:y val="-4.33769830563044E-2"/>
                </c:manualLayout>
              </c:layout>
              <c:tx>
                <c:rich>
                  <a:bodyPr/>
                  <a:lstStyle/>
                  <a:p>
                    <a:fld id="{F4BD59A8-86AF-421B-A806-672F75F744E3}" type="VALUE">
                      <a:rPr lang="ru-RU" smtClean="0"/>
                      <a:pPr/>
                      <a:t>[ЗНАЧЕНИЕ]</a:t>
                    </a:fld>
                    <a:r>
                      <a:rPr lang="ru-RU" dirty="0" smtClean="0"/>
                      <a:t>%</a:t>
                    </a:r>
                  </a:p>
                  <a:p>
                    <a:r>
                      <a:rPr lang="ru-RU" sz="1100" dirty="0" smtClean="0">
                        <a:solidFill>
                          <a:srgbClr val="002060"/>
                        </a:solidFill>
                      </a:rPr>
                      <a:t>Сепсис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FA94-4A98-952B-553485CA82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FF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РДС</c:v>
                </c:pt>
                <c:pt idx="1">
                  <c:v>ВУП</c:v>
                </c:pt>
                <c:pt idx="2">
                  <c:v>ВПР</c:v>
                </c:pt>
                <c:pt idx="3">
                  <c:v>Асфиксия</c:v>
                </c:pt>
                <c:pt idx="4">
                  <c:v>Сепсис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48.3</c:v>
                </c:pt>
                <c:pt idx="1">
                  <c:v>15</c:v>
                </c:pt>
                <c:pt idx="2">
                  <c:v>14</c:v>
                </c:pt>
                <c:pt idx="3">
                  <c:v>4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A94-4A98-952B-553485CA82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1600" b="1" i="0" u="sng" strike="noStrike" kern="1200" spc="0" baseline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2024 г.</a:t>
            </a:r>
            <a:endParaRPr lang="ru-RU" sz="1600" b="1" i="0" u="sng" strike="noStrike" kern="1200" spc="0" baseline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42212614644150503"/>
          <c:y val="1.91481991457943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sng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4782660084548433"/>
          <c:y val="0.40397875454534149"/>
          <c:w val="0.51462728092925203"/>
          <c:h val="0.5415939971149543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04C-47B9-9DB8-A003C9C29E2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04C-47B9-9DB8-A003C9C29E2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04C-47B9-9DB8-A003C9C29E2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04C-47B9-9DB8-A003C9C29E2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04C-47B9-9DB8-A003C9C29E2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04C-47B9-9DB8-A003C9C29E24}"/>
              </c:ext>
            </c:extLst>
          </c:dPt>
          <c:dLbls>
            <c:dLbl>
              <c:idx val="0"/>
              <c:layout>
                <c:manualLayout>
                  <c:x val="-1.6678359106569472E-16"/>
                  <c:y val="-6.2196969382858819E-2"/>
                </c:manualLayout>
              </c:layout>
              <c:tx>
                <c:rich>
                  <a:bodyPr/>
                  <a:lstStyle/>
                  <a:p>
                    <a:fld id="{E7883D89-1AA5-4A64-8C24-D5349399A0BF}" type="VALUE">
                      <a:rPr lang="ru-RU" smtClean="0"/>
                      <a:pPr/>
                      <a:t>[ЗНАЧЕНИЕ]</a:t>
                    </a:fld>
                    <a:r>
                      <a:rPr lang="ru-RU" dirty="0" smtClean="0"/>
                      <a:t>%</a:t>
                    </a:r>
                  </a:p>
                  <a:p>
                    <a:r>
                      <a:rPr lang="ru-RU" sz="1100" dirty="0" smtClean="0">
                        <a:solidFill>
                          <a:srgbClr val="002060"/>
                        </a:solidFill>
                      </a:rPr>
                      <a:t>РДС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04C-47B9-9DB8-A003C9C29E24}"/>
                </c:ext>
              </c:extLst>
            </c:dLbl>
            <c:dLbl>
              <c:idx val="1"/>
              <c:layout>
                <c:manualLayout>
                  <c:x val="-7.07346758750063E-2"/>
                  <c:y val="-2.834951192823496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15,0%</a:t>
                    </a:r>
                  </a:p>
                  <a:p>
                    <a:r>
                      <a:rPr lang="ru-RU" sz="1100" dirty="0" smtClean="0">
                        <a:solidFill>
                          <a:srgbClr val="002060"/>
                        </a:solidFill>
                      </a:rPr>
                      <a:t>ВУП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04C-47B9-9DB8-A003C9C29E24}"/>
                </c:ext>
              </c:extLst>
            </c:dLbl>
            <c:dLbl>
              <c:idx val="2"/>
              <c:layout>
                <c:manualLayout>
                  <c:x val="-6.9887605793116439E-2"/>
                  <c:y val="-4.041586082272037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14,0%</a:t>
                    </a:r>
                  </a:p>
                  <a:p>
                    <a:r>
                      <a:rPr lang="ru-RU" sz="1100" dirty="0" smtClean="0">
                        <a:solidFill>
                          <a:srgbClr val="002060"/>
                        </a:solidFill>
                      </a:rPr>
                      <a:t>ВПР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172979229428455"/>
                      <c:h val="0.2220813333665873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04C-47B9-9DB8-A003C9C29E24}"/>
                </c:ext>
              </c:extLst>
            </c:dLbl>
            <c:dLbl>
              <c:idx val="3"/>
              <c:layout>
                <c:manualLayout>
                  <c:x val="2.5375234169870073E-2"/>
                  <c:y val="-6.1679403041582231E-2"/>
                </c:manualLayout>
              </c:layout>
              <c:tx>
                <c:rich>
                  <a:bodyPr/>
                  <a:lstStyle/>
                  <a:p>
                    <a:fld id="{DABD0FB0-109F-4287-BEC1-E3E5C265DA5E}" type="VALUE">
                      <a:rPr lang="ru-RU" smtClean="0"/>
                      <a:pPr/>
                      <a:t>[ЗНАЧЕНИЕ]</a:t>
                    </a:fld>
                    <a:r>
                      <a:rPr lang="ru-RU" dirty="0" smtClean="0"/>
                      <a:t>,0%</a:t>
                    </a:r>
                  </a:p>
                  <a:p>
                    <a:r>
                      <a:rPr lang="ru-RU" sz="1100" dirty="0" smtClean="0">
                        <a:solidFill>
                          <a:srgbClr val="002060"/>
                        </a:solidFill>
                      </a:rPr>
                      <a:t>Сепсис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386718309289108"/>
                      <c:h val="0.1606940996030518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04C-47B9-9DB8-A003C9C29E24}"/>
                </c:ext>
              </c:extLst>
            </c:dLbl>
            <c:dLbl>
              <c:idx val="4"/>
              <c:layout>
                <c:manualLayout>
                  <c:x val="9.9540580789050079E-2"/>
                  <c:y val="-5.8683672335726897E-2"/>
                </c:manualLayout>
              </c:layout>
              <c:tx>
                <c:rich>
                  <a:bodyPr/>
                  <a:lstStyle/>
                  <a:p>
                    <a:fld id="{0AE213CF-CD43-4CD3-AAB9-DB9D3545730B}" type="VALUE">
                      <a:rPr lang="ru-RU" smtClean="0"/>
                      <a:pPr/>
                      <a:t>[ЗНАЧЕНИЕ]</a:t>
                    </a:fld>
                    <a:r>
                      <a:rPr lang="ru-RU" dirty="0" smtClean="0"/>
                      <a:t>,0%</a:t>
                    </a:r>
                  </a:p>
                  <a:p>
                    <a:r>
                      <a:rPr lang="ru-RU" sz="1100" dirty="0" smtClean="0">
                        <a:solidFill>
                          <a:srgbClr val="002060"/>
                        </a:solidFill>
                      </a:rPr>
                      <a:t>Асфиксия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134919017603413"/>
                      <c:h val="0.2137180261825237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904C-47B9-9DB8-A003C9C29E24}"/>
                </c:ext>
              </c:extLst>
            </c:dLbl>
            <c:dLbl>
              <c:idx val="5"/>
              <c:layout>
                <c:manualLayout>
                  <c:x val="0.18514200009421669"/>
                  <c:y val="-4.33769830563044E-2"/>
                </c:manualLayout>
              </c:layout>
              <c:tx>
                <c:rich>
                  <a:bodyPr/>
                  <a:lstStyle/>
                  <a:p>
                    <a:fld id="{F4BD59A8-86AF-421B-A806-672F75F744E3}" type="VALUE">
                      <a:rPr lang="ru-RU" smtClean="0"/>
                      <a:pPr/>
                      <a:t>[ЗНАЧЕНИЕ]</a:t>
                    </a:fld>
                    <a:r>
                      <a:rPr lang="ru-RU" dirty="0" smtClean="0"/>
                      <a:t>%</a:t>
                    </a:r>
                  </a:p>
                  <a:p>
                    <a:r>
                      <a:rPr lang="ru-RU" sz="1100" dirty="0" smtClean="0">
                        <a:solidFill>
                          <a:srgbClr val="002060"/>
                        </a:solidFill>
                      </a:rPr>
                      <a:t>Сепсис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904C-47B9-9DB8-A003C9C29E2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FF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РДС</c:v>
                </c:pt>
                <c:pt idx="1">
                  <c:v>ВУП</c:v>
                </c:pt>
                <c:pt idx="2">
                  <c:v>ВПР</c:v>
                </c:pt>
                <c:pt idx="3">
                  <c:v>Сепсис</c:v>
                </c:pt>
                <c:pt idx="4">
                  <c:v>Асфиксия 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49.2</c:v>
                </c:pt>
                <c:pt idx="1">
                  <c:v>14</c:v>
                </c:pt>
                <c:pt idx="2">
                  <c:v>12</c:v>
                </c:pt>
                <c:pt idx="3">
                  <c:v>5</c:v>
                </c:pt>
                <c:pt idx="4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04C-47B9-9DB8-A003C9C29E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7.0611787218874816E-3"/>
          <c:y val="0.34336290614328507"/>
          <c:w val="0.84692974315451897"/>
          <c:h val="0.4899093002012122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4A8E-4FCD-8B60-50469F1D899F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4A8E-4FCD-8B60-50469F1D899F}"/>
              </c:ext>
            </c:extLst>
          </c:dPt>
          <c:dLbls>
            <c:dLbl>
              <c:idx val="1"/>
              <c:layout>
                <c:manualLayout>
                  <c:x val="-6.0250015954285792E-17"/>
                  <c:y val="-1.8336763531497668E-2"/>
                </c:manualLayout>
              </c:layout>
              <c:spPr/>
              <c:txPr>
                <a:bodyPr/>
                <a:lstStyle/>
                <a:p>
                  <a:pPr>
                    <a:defRPr sz="1100" b="1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A8E-4FCD-8B60-50469F1D89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640</c:v>
                </c:pt>
                <c:pt idx="1">
                  <c:v>874</c:v>
                </c:pt>
                <c:pt idx="2">
                  <c:v>945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4A8E-4FCD-8B60-50469F1D89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237167744"/>
        <c:axId val="237169280"/>
        <c:axId val="0"/>
      </c:bar3DChart>
      <c:catAx>
        <c:axId val="2371677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ru-RU"/>
          </a:p>
        </c:txPr>
        <c:crossAx val="237169280"/>
        <c:crosses val="autoZero"/>
        <c:auto val="1"/>
        <c:lblAlgn val="ctr"/>
        <c:lblOffset val="100"/>
        <c:noMultiLvlLbl val="0"/>
      </c:catAx>
      <c:valAx>
        <c:axId val="23716928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237167744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ru-RU" sz="1400" b="1" i="0" u="none" strike="noStrike" kern="1200" baseline="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Количество, проведенных </a:t>
            </a:r>
            <a:r>
              <a:rPr lang="ru-RU" sz="1400" b="1" i="0" u="none" strike="noStrike" kern="1200" baseline="0" dirty="0" err="1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телеконсультаций</a:t>
            </a:r>
            <a:r>
              <a:rPr lang="ru-RU" sz="1400" b="1" i="0" u="none" strike="noStrike" kern="1200" baseline="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в разрезе регионов РК </a:t>
            </a:r>
          </a:p>
        </c:rich>
      </c:tx>
      <c:layout>
        <c:manualLayout>
          <c:xMode val="edge"/>
          <c:yMode val="edge"/>
          <c:x val="0.13562844869088619"/>
          <c:y val="4.5847357327636097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8932400923606288E-2"/>
          <c:y val="0.27178400726576668"/>
          <c:w val="0.95441387660023203"/>
          <c:h val="0.370501289041280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 г.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scene3d>
              <a:camera prst="orthographicFront"/>
              <a:lightRig rig="threePt" dir="t"/>
            </a:scene3d>
            <a:sp3d>
              <a:bevelT w="139700" prst="cross"/>
            </a:sp3d>
          </c:spPr>
          <c:invertIfNegative val="0"/>
          <c:dLbls>
            <c:dLbl>
              <c:idx val="0"/>
              <c:layout>
                <c:manualLayout>
                  <c:x val="-1.397545601802944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A45F-43E3-AED0-504B97BF3066}"/>
                </c:ext>
              </c:extLst>
            </c:dLbl>
            <c:dLbl>
              <c:idx val="1"/>
              <c:layout>
                <c:manualLayout>
                  <c:x val="-5.9894811505840631E-3"/>
                  <c:y val="3.19386203665648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A45F-43E3-AED0-504B97BF3066}"/>
                </c:ext>
              </c:extLst>
            </c:dLbl>
            <c:dLbl>
              <c:idx val="2"/>
              <c:layout>
                <c:manualLayout>
                  <c:x val="-1.1978962301168072E-2"/>
                  <c:y val="9.12532010473280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7-A45F-43E3-AED0-504B97BF3066}"/>
                </c:ext>
              </c:extLst>
            </c:dLbl>
            <c:dLbl>
              <c:idx val="3"/>
              <c:layout>
                <c:manualLayout>
                  <c:x val="-3.992987433722696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A45F-43E3-AED0-504B97BF3066}"/>
                </c:ext>
              </c:extLst>
            </c:dLbl>
            <c:dLbl>
              <c:idx val="4"/>
              <c:layout>
                <c:manualLayout>
                  <c:x val="-1.1978962301168126E-2"/>
                  <c:y val="1.36879801570991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A45F-43E3-AED0-504B97BF3066}"/>
                </c:ext>
              </c:extLst>
            </c:dLbl>
            <c:dLbl>
              <c:idx val="5"/>
              <c:layout>
                <c:manualLayout>
                  <c:x val="-3.9929874337226966E-3"/>
                  <c:y val="1.82506402094656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A45F-43E3-AED0-504B97BF3066}"/>
                </c:ext>
              </c:extLst>
            </c:dLbl>
            <c:dLbl>
              <c:idx val="7"/>
              <c:layout>
                <c:manualLayout>
                  <c:x val="-7.9859748674453931E-3"/>
                  <c:y val="1.36879801570992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A45F-43E3-AED0-504B97BF3066}"/>
                </c:ext>
              </c:extLst>
            </c:dLbl>
            <c:dLbl>
              <c:idx val="10"/>
              <c:layout>
                <c:manualLayout>
                  <c:x val="-7.9859748674453931E-3"/>
                  <c:y val="4.56266005236640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9-A45F-43E3-AED0-504B97BF3066}"/>
                </c:ext>
              </c:extLst>
            </c:dLbl>
            <c:dLbl>
              <c:idx val="11"/>
              <c:layout>
                <c:manualLayout>
                  <c:x val="7.3203923960273113E-17"/>
                  <c:y val="9.12532010473280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8-A45F-43E3-AED0-504B97BF3066}"/>
                </c:ext>
              </c:extLst>
            </c:dLbl>
            <c:dLbl>
              <c:idx val="17"/>
              <c:layout>
                <c:manualLayout>
                  <c:x val="-5.9894811505840449E-3"/>
                  <c:y val="1.36879801570992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45F-43E3-AED0-504B97BF3066}"/>
                </c:ext>
              </c:extLst>
            </c:dLbl>
            <c:dLbl>
              <c:idx val="18"/>
              <c:layout>
                <c:manualLayout>
                  <c:x val="0"/>
                  <c:y val="1.82506402094656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A45F-43E3-AED0-504B97BF30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Лист1!$A$2:$A$21</c:f>
              <c:strCache>
                <c:ptCount val="20"/>
                <c:pt idx="0">
                  <c:v>Туркестанская</c:v>
                </c:pt>
                <c:pt idx="1">
                  <c:v>Кызылординская</c:v>
                </c:pt>
                <c:pt idx="2">
                  <c:v>Мангистауская</c:v>
                </c:pt>
                <c:pt idx="3">
                  <c:v>Жетысу</c:v>
                </c:pt>
                <c:pt idx="4">
                  <c:v>г. Шымкент</c:v>
                </c:pt>
                <c:pt idx="5">
                  <c:v>Жамбылская</c:v>
                </c:pt>
                <c:pt idx="6">
                  <c:v>Алматинская</c:v>
                </c:pt>
                <c:pt idx="7">
                  <c:v>В-Казахстанская</c:v>
                </c:pt>
                <c:pt idx="8">
                  <c:v>Атырауская</c:v>
                </c:pt>
                <c:pt idx="9">
                  <c:v>г. Алматы</c:v>
                </c:pt>
                <c:pt idx="10">
                  <c:v>г. Астана</c:v>
                </c:pt>
                <c:pt idx="11">
                  <c:v>З-Казахстанская</c:v>
                </c:pt>
                <c:pt idx="12">
                  <c:v>Актюбинская</c:v>
                </c:pt>
                <c:pt idx="13">
                  <c:v>Павлодарская</c:v>
                </c:pt>
                <c:pt idx="14">
                  <c:v>Костанайская</c:v>
                </c:pt>
                <c:pt idx="15">
                  <c:v>Абай</c:v>
                </c:pt>
                <c:pt idx="16">
                  <c:v>Карагандинская</c:v>
                </c:pt>
                <c:pt idx="17">
                  <c:v>С-Казахстанская</c:v>
                </c:pt>
                <c:pt idx="18">
                  <c:v>Акмолинская</c:v>
                </c:pt>
                <c:pt idx="19">
                  <c:v>Улытау</c:v>
                </c:pt>
              </c:strCache>
            </c:strRef>
          </c:cat>
          <c:val>
            <c:numRef>
              <c:f>Лист1!$B$2:$B$21</c:f>
              <c:numCache>
                <c:formatCode>General</c:formatCode>
                <c:ptCount val="20"/>
                <c:pt idx="0">
                  <c:v>118</c:v>
                </c:pt>
                <c:pt idx="1">
                  <c:v>142</c:v>
                </c:pt>
                <c:pt idx="2">
                  <c:v>137</c:v>
                </c:pt>
                <c:pt idx="3">
                  <c:v>57</c:v>
                </c:pt>
                <c:pt idx="4">
                  <c:v>92</c:v>
                </c:pt>
                <c:pt idx="5">
                  <c:v>57</c:v>
                </c:pt>
                <c:pt idx="6">
                  <c:v>29</c:v>
                </c:pt>
                <c:pt idx="7">
                  <c:v>44</c:v>
                </c:pt>
                <c:pt idx="8">
                  <c:v>51</c:v>
                </c:pt>
                <c:pt idx="9">
                  <c:v>34</c:v>
                </c:pt>
                <c:pt idx="10">
                  <c:v>10</c:v>
                </c:pt>
                <c:pt idx="11">
                  <c:v>13</c:v>
                </c:pt>
                <c:pt idx="12">
                  <c:v>9</c:v>
                </c:pt>
                <c:pt idx="13">
                  <c:v>15</c:v>
                </c:pt>
                <c:pt idx="14">
                  <c:v>5</c:v>
                </c:pt>
                <c:pt idx="15">
                  <c:v>5</c:v>
                </c:pt>
                <c:pt idx="16">
                  <c:v>7</c:v>
                </c:pt>
                <c:pt idx="17">
                  <c:v>4</c:v>
                </c:pt>
                <c:pt idx="18">
                  <c:v>4</c:v>
                </c:pt>
                <c:pt idx="1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5F-43E3-AED0-504B97BF306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 г.</c:v>
                </c:pt>
              </c:strCache>
            </c:strRef>
          </c:tx>
          <c:spPr>
            <a:solidFill>
              <a:schemeClr val="accent5"/>
            </a:solidFill>
            <a:scene3d>
              <a:camera prst="orthographicFront"/>
              <a:lightRig rig="threePt" dir="t"/>
            </a:scene3d>
            <a:sp3d>
              <a:bevelT prst="convex"/>
            </a:sp3d>
          </c:spPr>
          <c:invertIfNegative val="0"/>
          <c:dLbls>
            <c:dLbl>
              <c:idx val="1"/>
              <c:layout>
                <c:manualLayout>
                  <c:x val="-1.8300980990068278E-17"/>
                  <c:y val="-1.36879801570992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A45F-43E3-AED0-504B97BF3066}"/>
                </c:ext>
              </c:extLst>
            </c:dLbl>
            <c:dLbl>
              <c:idx val="2"/>
              <c:layout>
                <c:manualLayout>
                  <c:x val="7.9859748674453931E-3"/>
                  <c:y val="9.125320104732808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A45F-43E3-AED0-504B97BF3066}"/>
                </c:ext>
              </c:extLst>
            </c:dLbl>
            <c:dLbl>
              <c:idx val="8"/>
              <c:layout>
                <c:manualLayout>
                  <c:x val="9.9824685843067414E-3"/>
                  <c:y val="9.125320104732808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A45F-43E3-AED0-504B97BF3066}"/>
                </c:ext>
              </c:extLst>
            </c:dLbl>
            <c:dLbl>
              <c:idx val="9"/>
              <c:layout>
                <c:manualLayout>
                  <c:x val="-1.9964937168613483E-3"/>
                  <c:y val="2.737596031419833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A45F-43E3-AED0-504B97BF3066}"/>
                </c:ext>
              </c:extLst>
            </c:dLbl>
            <c:dLbl>
              <c:idx val="10"/>
              <c:layout>
                <c:manualLayout>
                  <c:x val="5.9895597526988089E-3"/>
                  <c:y val="4.562660052366404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8155428450695717E-2"/>
                      <c:h val="6.615857075931286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A45F-43E3-AED0-504B97BF3066}"/>
                </c:ext>
              </c:extLst>
            </c:dLbl>
            <c:dLbl>
              <c:idx val="11"/>
              <c:layout>
                <c:manualLayout>
                  <c:x val="9.9824685843067414E-3"/>
                  <c:y val="-4.562660052366404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A45F-43E3-AED0-504B97BF3066}"/>
                </c:ext>
              </c:extLst>
            </c:dLbl>
            <c:dLbl>
              <c:idx val="12"/>
              <c:layout>
                <c:manualLayout>
                  <c:x val="3.9929874337226237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A45F-43E3-AED0-504B97BF3066}"/>
                </c:ext>
              </c:extLst>
            </c:dLbl>
            <c:dLbl>
              <c:idx val="13"/>
              <c:layout>
                <c:manualLayout>
                  <c:x val="3.9929874337226966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45F-43E3-AED0-504B97BF30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Лист1!$A$2:$A$21</c:f>
              <c:strCache>
                <c:ptCount val="20"/>
                <c:pt idx="0">
                  <c:v>Туркестанская</c:v>
                </c:pt>
                <c:pt idx="1">
                  <c:v>Кызылординская</c:v>
                </c:pt>
                <c:pt idx="2">
                  <c:v>Мангистауская</c:v>
                </c:pt>
                <c:pt idx="3">
                  <c:v>Жетысу</c:v>
                </c:pt>
                <c:pt idx="4">
                  <c:v>г. Шымкент</c:v>
                </c:pt>
                <c:pt idx="5">
                  <c:v>Жамбылская</c:v>
                </c:pt>
                <c:pt idx="6">
                  <c:v>Алматинская</c:v>
                </c:pt>
                <c:pt idx="7">
                  <c:v>В-Казахстанская</c:v>
                </c:pt>
                <c:pt idx="8">
                  <c:v>Атырауская</c:v>
                </c:pt>
                <c:pt idx="9">
                  <c:v>г. Алматы</c:v>
                </c:pt>
                <c:pt idx="10">
                  <c:v>г. Астана</c:v>
                </c:pt>
                <c:pt idx="11">
                  <c:v>З-Казахстанская</c:v>
                </c:pt>
                <c:pt idx="12">
                  <c:v>Актюбинская</c:v>
                </c:pt>
                <c:pt idx="13">
                  <c:v>Павлодарская</c:v>
                </c:pt>
                <c:pt idx="14">
                  <c:v>Костанайская</c:v>
                </c:pt>
                <c:pt idx="15">
                  <c:v>Абай</c:v>
                </c:pt>
                <c:pt idx="16">
                  <c:v>Карагандинская</c:v>
                </c:pt>
                <c:pt idx="17">
                  <c:v>С-Казахстанская</c:v>
                </c:pt>
                <c:pt idx="18">
                  <c:v>Акмолинская</c:v>
                </c:pt>
                <c:pt idx="19">
                  <c:v>Улытау</c:v>
                </c:pt>
              </c:strCache>
            </c:strRef>
          </c:cat>
          <c:val>
            <c:numRef>
              <c:f>Лист1!$C$2:$C$21</c:f>
              <c:numCache>
                <c:formatCode>General</c:formatCode>
                <c:ptCount val="20"/>
                <c:pt idx="0">
                  <c:v>175</c:v>
                </c:pt>
                <c:pt idx="1">
                  <c:v>145</c:v>
                </c:pt>
                <c:pt idx="2">
                  <c:v>137</c:v>
                </c:pt>
                <c:pt idx="3">
                  <c:v>104</c:v>
                </c:pt>
                <c:pt idx="4">
                  <c:v>100</c:v>
                </c:pt>
                <c:pt idx="5">
                  <c:v>64</c:v>
                </c:pt>
                <c:pt idx="6">
                  <c:v>53</c:v>
                </c:pt>
                <c:pt idx="7">
                  <c:v>48</c:v>
                </c:pt>
                <c:pt idx="8">
                  <c:v>25</c:v>
                </c:pt>
                <c:pt idx="9">
                  <c:v>21</c:v>
                </c:pt>
                <c:pt idx="10">
                  <c:v>14</c:v>
                </c:pt>
                <c:pt idx="11">
                  <c:v>13</c:v>
                </c:pt>
                <c:pt idx="12">
                  <c:v>13</c:v>
                </c:pt>
                <c:pt idx="13">
                  <c:v>8</c:v>
                </c:pt>
                <c:pt idx="14">
                  <c:v>7</c:v>
                </c:pt>
                <c:pt idx="15">
                  <c:v>6</c:v>
                </c:pt>
                <c:pt idx="16">
                  <c:v>5</c:v>
                </c:pt>
                <c:pt idx="17">
                  <c:v>3</c:v>
                </c:pt>
                <c:pt idx="18">
                  <c:v>2</c:v>
                </c:pt>
                <c:pt idx="1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45F-43E3-AED0-504B97BF30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3256960"/>
        <c:axId val="183258496"/>
      </c:barChart>
      <c:catAx>
        <c:axId val="1832569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ru-RU"/>
          </a:p>
        </c:txPr>
        <c:crossAx val="183258496"/>
        <c:crosses val="autoZero"/>
        <c:auto val="1"/>
        <c:lblAlgn val="ctr"/>
        <c:lblOffset val="100"/>
        <c:noMultiLvlLbl val="0"/>
      </c:catAx>
      <c:valAx>
        <c:axId val="18325849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832569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528924472379831"/>
          <c:y val="0.14058597488596944"/>
          <c:w val="0.11343656102965258"/>
          <c:h val="0.16501237307182703"/>
        </c:manualLayout>
      </c:layout>
      <c:overlay val="0"/>
      <c:txPr>
        <a:bodyPr/>
        <a:lstStyle/>
        <a:p>
          <a:pPr>
            <a:defRPr sz="9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ru-RU" sz="1400" b="1" i="0" u="none" strike="noStrike" kern="1200" spc="0" baseline="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1400" b="1" i="0" u="none" strike="noStrike" kern="1200" baseline="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Основные профили </a:t>
            </a:r>
            <a:r>
              <a:rPr lang="ru-RU" sz="1400" b="1" i="0" u="none" strike="noStrike" kern="1200" baseline="0" dirty="0" err="1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телеконсультаций</a:t>
            </a:r>
            <a:endParaRPr lang="ru-RU" sz="1400" b="1" i="0" u="none" strike="noStrike" kern="1200" baseline="0" dirty="0">
              <a:solidFill>
                <a:srgbClr val="FF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31686254290103638"/>
          <c:y val="5.91446323277317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ru-RU" sz="1400" b="1" i="0" u="none" strike="noStrike" kern="1200" spc="0" baseline="0" dirty="0">
              <a:solidFill>
                <a:srgbClr val="FF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6508443506277083"/>
          <c:y val="0.1790413561112659"/>
          <c:w val="0.63204153167473565"/>
          <c:h val="0.769377423493080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 г.</c:v>
                </c:pt>
              </c:strCache>
            </c:strRef>
          </c:tx>
          <c:spPr>
            <a:solidFill>
              <a:srgbClr val="7030A0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dLbl>
              <c:idx val="3"/>
              <c:layout>
                <c:manualLayout>
                  <c:x val="-1.4697441025071289E-2"/>
                  <c:y val="4.301690056118426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547-47F6-ACC6-9F27E9C3FA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Пульмонология</c:v>
                </c:pt>
                <c:pt idx="1">
                  <c:v>Хирургия</c:v>
                </c:pt>
                <c:pt idx="2">
                  <c:v>Гастроэнтерология</c:v>
                </c:pt>
                <c:pt idx="3">
                  <c:v>Онкология</c:v>
                </c:pt>
                <c:pt idx="4">
                  <c:v>Неонаталогия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264</c:v>
                </c:pt>
                <c:pt idx="1">
                  <c:v>82</c:v>
                </c:pt>
                <c:pt idx="2">
                  <c:v>127</c:v>
                </c:pt>
                <c:pt idx="3">
                  <c:v>111</c:v>
                </c:pt>
                <c:pt idx="4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67-4105-94A8-AC64F0931FD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 г.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8.3985377286121647E-3"/>
                  <c:y val="4.301690056118426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567-4105-94A8-AC64F0931FD4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E3A4-46A6-9D7F-D2AE35CD5722}"/>
                </c:ext>
              </c:extLst>
            </c:dLbl>
            <c:dLbl>
              <c:idx val="3"/>
              <c:layout>
                <c:manualLayout>
                  <c:x val="6.3018288204961276E-2"/>
                  <c:y val="1.843033836026743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430412781838484"/>
                      <c:h val="0.1002600538683012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E3A4-46A6-9D7F-D2AE35CD57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Пульмонология</c:v>
                </c:pt>
                <c:pt idx="1">
                  <c:v>Хирургия</c:v>
                </c:pt>
                <c:pt idx="2">
                  <c:v>Гастроэнтерология</c:v>
                </c:pt>
                <c:pt idx="3">
                  <c:v>Онкология</c:v>
                </c:pt>
                <c:pt idx="4">
                  <c:v>Неонаталогия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342</c:v>
                </c:pt>
                <c:pt idx="1">
                  <c:v>162</c:v>
                </c:pt>
                <c:pt idx="2">
                  <c:v>133</c:v>
                </c:pt>
                <c:pt idx="3">
                  <c:v>119</c:v>
                </c:pt>
                <c:pt idx="4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567-4105-94A8-AC64F0931F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22538048"/>
        <c:axId val="322543624"/>
      </c:barChart>
      <c:catAx>
        <c:axId val="322538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322543624"/>
        <c:crosses val="autoZero"/>
        <c:auto val="1"/>
        <c:lblAlgn val="ctr"/>
        <c:lblOffset val="100"/>
        <c:noMultiLvlLbl val="0"/>
      </c:catAx>
      <c:valAx>
        <c:axId val="3225436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22538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9053905626647547"/>
          <c:y val="0.15408890882042914"/>
          <c:w val="0.20653740860360087"/>
          <c:h val="0.1123416022336769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7.0611787218874816E-3"/>
          <c:y val="0.34336290614328507"/>
          <c:w val="0.84692974315451897"/>
          <c:h val="0.4899093002012122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1964-4DCA-A525-C6A810307D1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1964-4DCA-A525-C6A810307D19}"/>
              </c:ext>
            </c:extLst>
          </c:dPt>
          <c:dLbls>
            <c:dLbl>
              <c:idx val="1"/>
              <c:layout>
                <c:manualLayout>
                  <c:x val="-6.0250015954285792E-17"/>
                  <c:y val="-1.8336763531497668E-2"/>
                </c:manualLayout>
              </c:layout>
              <c:spPr/>
              <c:txPr>
                <a:bodyPr/>
                <a:lstStyle/>
                <a:p>
                  <a:pPr>
                    <a:defRPr sz="1100" b="1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1964-4DCA-A525-C6A810307D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2023 год</c:v>
                </c:pt>
                <c:pt idx="1">
                  <c:v>2024 год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874</c:v>
                </c:pt>
                <c:pt idx="1">
                  <c:v>945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964-4DCA-A525-C6A810307D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237167744"/>
        <c:axId val="237169280"/>
        <c:axId val="0"/>
      </c:bar3DChart>
      <c:catAx>
        <c:axId val="2371677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ru-RU"/>
          </a:p>
        </c:txPr>
        <c:crossAx val="237169280"/>
        <c:crosses val="autoZero"/>
        <c:auto val="1"/>
        <c:lblAlgn val="ctr"/>
        <c:lblOffset val="100"/>
        <c:noMultiLvlLbl val="0"/>
      </c:catAx>
      <c:valAx>
        <c:axId val="23716928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237167744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0.11213</cdr:x>
      <cdr:y>0.1694</cdr:y>
    </cdr:from>
    <cdr:to>
      <cdr:x>0.11213</cdr:x>
      <cdr:y>0.23979</cdr:y>
    </cdr:to>
    <cdr:sp macro="" textlink="">
      <cdr:nvSpPr>
        <cdr:cNvPr id="3" name="Прямая со стрелкой 2"/>
        <cdr:cNvSpPr/>
      </cdr:nvSpPr>
      <cdr:spPr>
        <a:xfrm xmlns:a="http://schemas.openxmlformats.org/drawingml/2006/main" flipV="1">
          <a:off x="686496" y="471527"/>
          <a:ext cx="0" cy="195928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0.15646</cdr:x>
      <cdr:y>0.18864</cdr:y>
    </cdr:from>
    <cdr:to>
      <cdr:x>0.15646</cdr:x>
      <cdr:y>0.26625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:a16="http://schemas.microsoft.com/office/drawing/2014/main" id="{84F92343-3A18-4050-8CBB-62BF4F7740C8}"/>
            </a:ext>
          </a:extLst>
        </cdr:cNvPr>
        <cdr:cNvCxnSpPr/>
      </cdr:nvCxnSpPr>
      <cdr:spPr>
        <a:xfrm xmlns:a="http://schemas.openxmlformats.org/drawingml/2006/main" flipV="1">
          <a:off x="995292" y="525063"/>
          <a:ext cx="0" cy="216024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0.24861</cdr:x>
      <cdr:y>0.28548</cdr:y>
    </cdr:from>
    <cdr:to>
      <cdr:x>0.24861</cdr:x>
      <cdr:y>0.36309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855235B6-6932-4D3B-AC24-4248E0D3EDF0}"/>
            </a:ext>
          </a:extLst>
        </cdr:cNvPr>
        <cdr:cNvCxnSpPr/>
      </cdr:nvCxnSpPr>
      <cdr:spPr>
        <a:xfrm xmlns:a="http://schemas.openxmlformats.org/drawingml/2006/main" flipV="1">
          <a:off x="1581434" y="794623"/>
          <a:ext cx="0" cy="216024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0.29317</cdr:x>
      <cdr:y>0.30336</cdr:y>
    </cdr:from>
    <cdr:to>
      <cdr:x>0.29317</cdr:x>
      <cdr:y>0.38097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id="{B1294227-6484-40D0-8D98-8FCECB9B32A8}"/>
            </a:ext>
          </a:extLst>
        </cdr:cNvPr>
        <cdr:cNvCxnSpPr/>
      </cdr:nvCxnSpPr>
      <cdr:spPr>
        <a:xfrm xmlns:a="http://schemas.openxmlformats.org/drawingml/2006/main" flipV="1">
          <a:off x="1864924" y="844392"/>
          <a:ext cx="0" cy="216025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0.37607</cdr:x>
      <cdr:y>0.35388</cdr:y>
    </cdr:from>
    <cdr:to>
      <cdr:x>0.37607</cdr:x>
      <cdr:y>0.43149</cdr:y>
    </cdr:to>
    <cdr:cxnSp macro="">
      <cdr:nvCxnSpPr>
        <cdr:cNvPr id="8" name="Прямая со стрелкой 7">
          <a:extLst xmlns:a="http://schemas.openxmlformats.org/drawingml/2006/main">
            <a:ext uri="{FF2B5EF4-FFF2-40B4-BE49-F238E27FC236}">
              <a16:creationId xmlns:a16="http://schemas.microsoft.com/office/drawing/2014/main" id="{733635C1-772E-407F-9826-79B55AE2C320}"/>
            </a:ext>
          </a:extLst>
        </cdr:cNvPr>
        <cdr:cNvCxnSpPr/>
      </cdr:nvCxnSpPr>
      <cdr:spPr>
        <a:xfrm xmlns:a="http://schemas.openxmlformats.org/drawingml/2006/main" flipV="1">
          <a:off x="3168352" y="788759"/>
          <a:ext cx="0" cy="172987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0.5641</cdr:x>
      <cdr:y>0.41849</cdr:y>
    </cdr:from>
    <cdr:to>
      <cdr:x>0.5641</cdr:x>
      <cdr:y>0.4831</cdr:y>
    </cdr:to>
    <cdr:cxnSp macro="">
      <cdr:nvCxnSpPr>
        <cdr:cNvPr id="9" name="Прямая со стрелкой 8">
          <a:extLst xmlns:a="http://schemas.openxmlformats.org/drawingml/2006/main">
            <a:ext uri="{FF2B5EF4-FFF2-40B4-BE49-F238E27FC236}">
              <a16:creationId xmlns:a16="http://schemas.microsoft.com/office/drawing/2014/main" id="{9C9C0094-AE2A-496C-9896-E79C149BB794}"/>
            </a:ext>
          </a:extLst>
        </cdr:cNvPr>
        <cdr:cNvCxnSpPr/>
      </cdr:nvCxnSpPr>
      <cdr:spPr>
        <a:xfrm xmlns:a="http://schemas.openxmlformats.org/drawingml/2006/main" flipV="1">
          <a:off x="4752528" y="932775"/>
          <a:ext cx="0" cy="144016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0.65812</cdr:x>
      <cdr:y>0.41849</cdr:y>
    </cdr:from>
    <cdr:to>
      <cdr:x>0.65812</cdr:x>
      <cdr:y>0.4831</cdr:y>
    </cdr:to>
    <cdr:cxnSp macro="">
      <cdr:nvCxnSpPr>
        <cdr:cNvPr id="10" name="Прямая со стрелкой 9">
          <a:extLst xmlns:a="http://schemas.openxmlformats.org/drawingml/2006/main">
            <a:ext uri="{FF2B5EF4-FFF2-40B4-BE49-F238E27FC236}">
              <a16:creationId xmlns:a16="http://schemas.microsoft.com/office/drawing/2014/main" id="{3E9F2798-B366-4710-9898-19E307E42A4E}"/>
            </a:ext>
          </a:extLst>
        </cdr:cNvPr>
        <cdr:cNvCxnSpPr/>
      </cdr:nvCxnSpPr>
      <cdr:spPr>
        <a:xfrm xmlns:a="http://schemas.openxmlformats.org/drawingml/2006/main" flipV="1">
          <a:off x="5544616" y="932775"/>
          <a:ext cx="0" cy="144016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0.75214</cdr:x>
      <cdr:y>0.45079</cdr:y>
    </cdr:from>
    <cdr:to>
      <cdr:x>0.75214</cdr:x>
      <cdr:y>0.51541</cdr:y>
    </cdr:to>
    <cdr:cxnSp macro="">
      <cdr:nvCxnSpPr>
        <cdr:cNvPr id="11" name="Прямая со стрелкой 10">
          <a:extLst xmlns:a="http://schemas.openxmlformats.org/drawingml/2006/main">
            <a:ext uri="{FF2B5EF4-FFF2-40B4-BE49-F238E27FC236}">
              <a16:creationId xmlns:a16="http://schemas.microsoft.com/office/drawing/2014/main" id="{D2490584-4E54-4692-B40B-7BDD2FAA2639}"/>
            </a:ext>
          </a:extLst>
        </cdr:cNvPr>
        <cdr:cNvCxnSpPr/>
      </cdr:nvCxnSpPr>
      <cdr:spPr>
        <a:xfrm xmlns:a="http://schemas.openxmlformats.org/drawingml/2006/main" flipV="1">
          <a:off x="6336704" y="1004783"/>
          <a:ext cx="0" cy="144016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0.80342</cdr:x>
      <cdr:y>0.45079</cdr:y>
    </cdr:from>
    <cdr:to>
      <cdr:x>0.80342</cdr:x>
      <cdr:y>0.51541</cdr:y>
    </cdr:to>
    <cdr:cxnSp macro="">
      <cdr:nvCxnSpPr>
        <cdr:cNvPr id="12" name="Прямая со стрелкой 11">
          <a:extLst xmlns:a="http://schemas.openxmlformats.org/drawingml/2006/main">
            <a:ext uri="{FF2B5EF4-FFF2-40B4-BE49-F238E27FC236}">
              <a16:creationId xmlns:a16="http://schemas.microsoft.com/office/drawing/2014/main" id="{D2490584-4E54-4692-B40B-7BDD2FAA2639}"/>
            </a:ext>
          </a:extLst>
        </cdr:cNvPr>
        <cdr:cNvCxnSpPr/>
      </cdr:nvCxnSpPr>
      <cdr:spPr>
        <a:xfrm xmlns:a="http://schemas.openxmlformats.org/drawingml/2006/main" flipV="1">
          <a:off x="6768752" y="1004783"/>
          <a:ext cx="0" cy="144016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0.43054</cdr:x>
      <cdr:y>0.38653</cdr:y>
    </cdr:from>
    <cdr:to>
      <cdr:x>0.43054</cdr:x>
      <cdr:y>0.46414</cdr:y>
    </cdr:to>
    <cdr:cxnSp macro="">
      <cdr:nvCxnSpPr>
        <cdr:cNvPr id="13" name="Прямая со стрелкой 12">
          <a:extLst xmlns:a="http://schemas.openxmlformats.org/drawingml/2006/main">
            <a:ext uri="{FF2B5EF4-FFF2-40B4-BE49-F238E27FC236}">
              <a16:creationId xmlns:a16="http://schemas.microsoft.com/office/drawing/2014/main" id="{D2490584-4E54-4692-B40B-7BDD2FAA2639}"/>
            </a:ext>
          </a:extLst>
        </cdr:cNvPr>
        <cdr:cNvCxnSpPr/>
      </cdr:nvCxnSpPr>
      <cdr:spPr>
        <a:xfrm xmlns:a="http://schemas.openxmlformats.org/drawingml/2006/main" flipV="1">
          <a:off x="2738714" y="1075900"/>
          <a:ext cx="0" cy="216025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0.33906</cdr:x>
      <cdr:y>0.35667</cdr:y>
    </cdr:from>
    <cdr:to>
      <cdr:x>0.33906</cdr:x>
      <cdr:y>0.43428</cdr:y>
    </cdr:to>
    <cdr:cxnSp macro="">
      <cdr:nvCxnSpPr>
        <cdr:cNvPr id="14" name="Прямая со стрелкой 13">
          <a:extLst xmlns:a="http://schemas.openxmlformats.org/drawingml/2006/main">
            <a:ext uri="{FF2B5EF4-FFF2-40B4-BE49-F238E27FC236}">
              <a16:creationId xmlns:a16="http://schemas.microsoft.com/office/drawing/2014/main" id="{D2490584-4E54-4692-B40B-7BDD2FAA2639}"/>
            </a:ext>
          </a:extLst>
        </cdr:cNvPr>
        <cdr:cNvCxnSpPr/>
      </cdr:nvCxnSpPr>
      <cdr:spPr>
        <a:xfrm xmlns:a="http://schemas.openxmlformats.org/drawingml/2006/main" flipV="1">
          <a:off x="2156823" y="992773"/>
          <a:ext cx="0" cy="216025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0.58899</cdr:x>
      <cdr:y>0.19014</cdr:y>
    </cdr:from>
    <cdr:to>
      <cdr:x>0.58899</cdr:x>
      <cdr:y>0.26157</cdr:y>
    </cdr:to>
    <cdr:cxnSp macro="">
      <cdr:nvCxnSpPr>
        <cdr:cNvPr id="4" name="Прямая со стрелкой 3">
          <a:extLst xmlns:a="http://schemas.openxmlformats.org/drawingml/2006/main">
            <a:ext uri="{FF2B5EF4-FFF2-40B4-BE49-F238E27FC236}">
              <a16:creationId xmlns:a16="http://schemas.microsoft.com/office/drawing/2014/main" id="{7F8FE3F7-D3A2-4260-AA06-9FE4855385F5}"/>
            </a:ext>
          </a:extLst>
        </cdr:cNvPr>
        <cdr:cNvCxnSpPr/>
      </cdr:nvCxnSpPr>
      <cdr:spPr>
        <a:xfrm xmlns:a="http://schemas.openxmlformats.org/drawingml/2006/main" flipV="1">
          <a:off x="2077212" y="524104"/>
          <a:ext cx="0" cy="196887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FF0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0.73191</cdr:x>
      <cdr:y>0.37301</cdr:y>
    </cdr:from>
    <cdr:to>
      <cdr:x>0.73191</cdr:x>
      <cdr:y>0.44444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:a16="http://schemas.microsoft.com/office/drawing/2014/main" id="{4CAEB43F-D8EC-4DC3-BCBA-A25CD5BF9855}"/>
            </a:ext>
          </a:extLst>
        </cdr:cNvPr>
        <cdr:cNvCxnSpPr/>
      </cdr:nvCxnSpPr>
      <cdr:spPr>
        <a:xfrm xmlns:a="http://schemas.openxmlformats.org/drawingml/2006/main" flipV="1">
          <a:off x="2581268" y="1028160"/>
          <a:ext cx="0" cy="196886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FF0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0.69108</cdr:x>
      <cdr:y>0.45742</cdr:y>
    </cdr:from>
    <cdr:to>
      <cdr:x>0.69108</cdr:x>
      <cdr:y>0.52885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id="{9C552D03-5898-4373-A8C0-ED95F4DF3334}"/>
            </a:ext>
          </a:extLst>
        </cdr:cNvPr>
        <cdr:cNvCxnSpPr/>
      </cdr:nvCxnSpPr>
      <cdr:spPr>
        <a:xfrm xmlns:a="http://schemas.openxmlformats.org/drawingml/2006/main" flipV="1">
          <a:off x="2437252" y="1260812"/>
          <a:ext cx="0" cy="196886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FF0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0.71149</cdr:x>
      <cdr:y>0.58201</cdr:y>
    </cdr:from>
    <cdr:to>
      <cdr:x>0.71149</cdr:x>
      <cdr:y>0.65344</cdr:y>
    </cdr:to>
    <cdr:cxnSp macro="">
      <cdr:nvCxnSpPr>
        <cdr:cNvPr id="9" name="Прямая со стрелкой 8">
          <a:extLst xmlns:a="http://schemas.openxmlformats.org/drawingml/2006/main">
            <a:ext uri="{FF2B5EF4-FFF2-40B4-BE49-F238E27FC236}">
              <a16:creationId xmlns:a16="http://schemas.microsoft.com/office/drawing/2014/main" id="{461138F2-4E99-4B00-8FC4-0AB3BD036FB9}"/>
            </a:ext>
          </a:extLst>
        </cdr:cNvPr>
        <cdr:cNvCxnSpPr/>
      </cdr:nvCxnSpPr>
      <cdr:spPr>
        <a:xfrm xmlns:a="http://schemas.openxmlformats.org/drawingml/2006/main" flipV="1">
          <a:off x="2509260" y="1604224"/>
          <a:ext cx="0" cy="196886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FF0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0.97692</cdr:x>
      <cdr:y>0.73613</cdr:y>
    </cdr:from>
    <cdr:to>
      <cdr:x>0.97692</cdr:x>
      <cdr:y>0.80756</cdr:y>
    </cdr:to>
    <cdr:cxnSp macro="">
      <cdr:nvCxnSpPr>
        <cdr:cNvPr id="10" name="Прямая со стрелкой 9">
          <a:extLst xmlns:a="http://schemas.openxmlformats.org/drawingml/2006/main">
            <a:ext uri="{FF2B5EF4-FFF2-40B4-BE49-F238E27FC236}">
              <a16:creationId xmlns:a16="http://schemas.microsoft.com/office/drawing/2014/main" id="{688ACE00-351F-4043-9612-8F4E00CAF968}"/>
            </a:ext>
          </a:extLst>
        </cdr:cNvPr>
        <cdr:cNvCxnSpPr/>
      </cdr:nvCxnSpPr>
      <cdr:spPr>
        <a:xfrm xmlns:a="http://schemas.openxmlformats.org/drawingml/2006/main" flipV="1">
          <a:off x="3445364" y="2029032"/>
          <a:ext cx="0" cy="196886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FF0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17" tIns="45708" rIns="91417" bIns="4570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17" tIns="45708" rIns="91417" bIns="45708" rtlCol="0"/>
          <a:lstStyle>
            <a:lvl1pPr algn="r">
              <a:defRPr sz="1200"/>
            </a:lvl1pPr>
          </a:lstStyle>
          <a:p>
            <a:fld id="{B3C40B8A-DE10-44D1-9F16-4C58B3D8A9C3}" type="datetimeFigureOut">
              <a:rPr lang="ru-RU" smtClean="0"/>
              <a:pPr/>
              <a:t>26.06.2025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46125"/>
            <a:ext cx="497522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7" tIns="45708" rIns="91417" bIns="457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24956"/>
            <a:ext cx="5486400" cy="4476274"/>
          </a:xfrm>
          <a:prstGeom prst="rect">
            <a:avLst/>
          </a:prstGeom>
        </p:spPr>
        <p:txBody>
          <a:bodyPr vert="horz" lIns="91417" tIns="45708" rIns="91417" bIns="4570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7"/>
            <a:ext cx="2971800" cy="497364"/>
          </a:xfrm>
          <a:prstGeom prst="rect">
            <a:avLst/>
          </a:prstGeom>
        </p:spPr>
        <p:txBody>
          <a:bodyPr vert="horz" lIns="91417" tIns="45708" rIns="91417" bIns="4570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7"/>
            <a:ext cx="2971800" cy="497364"/>
          </a:xfrm>
          <a:prstGeom prst="rect">
            <a:avLst/>
          </a:prstGeom>
        </p:spPr>
        <p:txBody>
          <a:bodyPr vert="horz" lIns="91417" tIns="45708" rIns="91417" bIns="45708" rtlCol="0" anchor="b"/>
          <a:lstStyle>
            <a:lvl1pPr algn="r">
              <a:defRPr sz="1200"/>
            </a:lvl1pPr>
          </a:lstStyle>
          <a:p>
            <a:fld id="{FFD3F352-8AB3-4100-873E-CC0A75ABE7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568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D3F352-8AB3-4100-873E-CC0A75ABE7E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5016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95D2C9-ADB2-40D4-A56B-258D5A4193CE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 smtClean="0">
              <a:solidFill>
                <a:prstClr val="black"/>
              </a:solidFill>
            </a:endParaRP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1401764" y="994730"/>
            <a:ext cx="4054475" cy="34107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417" tIns="45708" rIns="91417" bIns="45708" anchor="ctr"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/>
          </p:nvPr>
        </p:nvSpPr>
        <p:spPr>
          <a:xfrm>
            <a:off x="1046166" y="4733593"/>
            <a:ext cx="4764087" cy="3782037"/>
          </a:xfrm>
          <a:noFill/>
          <a:ln/>
        </p:spPr>
        <p:txBody>
          <a:bodyPr wrap="none" lIns="83171" tIns="41586" rIns="83171" bIns="41586" anchor="ctr"/>
          <a:lstStyle/>
          <a:p>
            <a:pPr eaLnBrk="1" hangingPunct="1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6740945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95D2C9-ADB2-40D4-A56B-258D5A4193CE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 smtClean="0">
              <a:solidFill>
                <a:prstClr val="black"/>
              </a:solidFill>
            </a:endParaRP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1401764" y="994730"/>
            <a:ext cx="4054475" cy="34107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417" tIns="45708" rIns="91417" bIns="45708" anchor="ctr"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/>
          </p:nvPr>
        </p:nvSpPr>
        <p:spPr>
          <a:xfrm>
            <a:off x="1046166" y="4733593"/>
            <a:ext cx="4764087" cy="3782037"/>
          </a:xfrm>
          <a:noFill/>
          <a:ln/>
        </p:spPr>
        <p:txBody>
          <a:bodyPr wrap="none" lIns="83171" tIns="41586" rIns="83171" bIns="41586" anchor="ctr"/>
          <a:lstStyle/>
          <a:p>
            <a:pPr eaLnBrk="1" hangingPunct="1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9510253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D3F352-8AB3-4100-873E-CC0A75ABE7E5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696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24824">
              <a:defRPr/>
            </a:pPr>
            <a:fld id="{D10CE990-3F4B-4E36-8314-3CD760C50CE6}" type="slidenum">
              <a:rPr lang="ru-RU">
                <a:solidFill>
                  <a:prstClr val="black"/>
                </a:solidFill>
                <a:latin typeface="Calibri"/>
              </a:rPr>
              <a:pPr defTabSz="924824">
                <a:defRPr/>
              </a:pPr>
              <a:t>6</a:t>
            </a:fld>
            <a:endParaRPr lang="ru-RU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50057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26.06.2025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876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26.06.2025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3956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26.06.2025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646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C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C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8C51F-04DF-4A76-B000-394866161F3D}" type="datetime1">
              <a:rPr lang="en-CA" smtClean="0"/>
              <a:pPr/>
              <a:t>2025-06-26</a:t>
            </a:fld>
            <a:endParaRPr lang="en-C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806A-1F58-4B25-828F-782ADF0BA7D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088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C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C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C04B7-6722-4400-BE10-9744EC951C5B}" type="datetime1">
              <a:rPr lang="en-CA" smtClean="0"/>
              <a:pPr/>
              <a:t>2025-06-26</a:t>
            </a:fld>
            <a:endParaRPr lang="en-C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806A-1F58-4B25-828F-782ADF0BA7D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3585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C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F6FB-CDA5-405D-8AE4-FA6C1FF10419}" type="datetime1">
              <a:rPr lang="en-CA" smtClean="0"/>
              <a:pPr/>
              <a:t>2025-06-26</a:t>
            </a:fld>
            <a:endParaRPr lang="en-C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806A-1F58-4B25-828F-782ADF0BA7D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4361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C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C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C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C5925-A747-4C8C-AB85-B66C5E4CD240}" type="datetime1">
              <a:rPr lang="en-CA" smtClean="0"/>
              <a:pPr/>
              <a:t>2025-06-26</a:t>
            </a:fld>
            <a:endParaRPr lang="en-C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806A-1F58-4B25-828F-782ADF0BA7D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9019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C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C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C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7A0B-5346-4484-A760-61E0C1A6B43A}" type="datetime1">
              <a:rPr lang="en-CA" smtClean="0"/>
              <a:pPr/>
              <a:t>2025-06-26</a:t>
            </a:fld>
            <a:endParaRPr lang="en-C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806A-1F58-4B25-828F-782ADF0BA7D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37264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C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1B0F4-C008-4183-BFEC-A01A652B591D}" type="datetime1">
              <a:rPr lang="en-CA" smtClean="0"/>
              <a:pPr/>
              <a:t>2025-06-26</a:t>
            </a:fld>
            <a:endParaRPr lang="en-C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806A-1F58-4B25-828F-782ADF0BA7D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44399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1D492-1BDF-458D-9E87-C4B43414A3BB}" type="datetime1">
              <a:rPr lang="en-CA" smtClean="0"/>
              <a:pPr/>
              <a:t>2025-06-26</a:t>
            </a:fld>
            <a:endParaRPr lang="en-C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806A-1F58-4B25-828F-782ADF0BA7D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9962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C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C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A3553-C60A-4385-9B94-C7CB4B65055F}" type="datetime1">
              <a:rPr lang="en-CA" smtClean="0"/>
              <a:pPr/>
              <a:t>2025-06-26</a:t>
            </a:fld>
            <a:endParaRPr lang="en-C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806A-1F58-4B25-828F-782ADF0BA7D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4241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26.06.2025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266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C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E7F6-09DC-49F7-8AF7-0C71E75F1C9D}" type="datetime1">
              <a:rPr lang="en-CA" smtClean="0"/>
              <a:pPr/>
              <a:t>2025-06-26</a:t>
            </a:fld>
            <a:endParaRPr lang="en-C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806A-1F58-4B25-828F-782ADF0BA7D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979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C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C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D9E1C-C3D1-4C32-AEFC-19BDB391C647}" type="datetime1">
              <a:rPr lang="en-CA" smtClean="0"/>
              <a:pPr/>
              <a:t>2025-06-26</a:t>
            </a:fld>
            <a:endParaRPr lang="en-C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806A-1F58-4B25-828F-782ADF0BA7D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6734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C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C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F3F7C-6F27-4358-B75C-AFA8DBAD3908}" type="datetime1">
              <a:rPr lang="en-CA" smtClean="0"/>
              <a:pPr/>
              <a:t>2025-06-26</a:t>
            </a:fld>
            <a:endParaRPr lang="en-C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806A-1F58-4B25-828F-782ADF0BA7D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5584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26.06.2025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410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26.06.2025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5793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26.06.2025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7103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26.06.2025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734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26.06.2025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122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26.06.2025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544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26.06.2025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699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26A60-CB5E-4D97-ACFC-F768E0805024}" type="datetimeFigureOut">
              <a:rPr lang="ru-RU" smtClean="0"/>
              <a:pPr/>
              <a:t>26.06.2025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384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C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C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3B98A-66D6-401D-9416-CD15F0051528}" type="datetime1">
              <a:rPr lang="en-CA" smtClean="0"/>
              <a:pPr/>
              <a:t>2025-06-26</a:t>
            </a:fld>
            <a:endParaRPr lang="en-C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9806A-1F58-4B25-828F-782ADF0BA7D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613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772816"/>
            <a:ext cx="8784976" cy="2520950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Отчёт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тдела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организационно-методической работы </a:t>
            </a:r>
            <a:endParaRPr lang="ru-RU" sz="3600" b="1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итогам 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 </a:t>
            </a:r>
            <a:endParaRPr lang="ru-RU" b="1" i="1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C:\Users\1\Desktop\Логотип НЦПДХ\Логотип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7906" y="72817"/>
            <a:ext cx="3737112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https://avatanplus.com/files/resources/mid/56eb9c7887df9153885b36e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9624" y="174279"/>
            <a:ext cx="2684376" cy="733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avatanplus.com/files/resources/mid/56eb9c7887df9153885b36e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4279"/>
            <a:ext cx="2722510" cy="733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0"/>
            <a:ext cx="8640960" cy="411269"/>
          </a:xfrm>
        </p:spPr>
        <p:txBody>
          <a:bodyPr>
            <a:noAutofit/>
          </a:bodyPr>
          <a:lstStyle/>
          <a:p>
            <a:pPr algn="l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Реализация стратегических направлений деятельности МЗ РК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-33392" y="2144981"/>
            <a:ext cx="9177392" cy="48090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</a:t>
            </a:r>
            <a:r>
              <a:rPr lang="ru-RU" sz="1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Разработаны основные стратегические НПА МЗ РК: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15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 действий </a:t>
            </a:r>
            <a:r>
              <a:rPr lang="ru-RU" sz="11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реализации Концепции по развитию службы охраны здоровья матери и ребенка в РК на 2024-2030 годы;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1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 мероприятий </a:t>
            </a:r>
            <a:r>
              <a:rPr lang="ru-RU" sz="11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пересмотру клинических протоколов диагностики и лечения, медицинского вмешательства, медицинской реабилитации, паллиативной помощи с учетом перехода на Международную статистическую классификацию болезней и проблем, связанных со здоровьем, одиннадцатого пересмотра (далее - МКБ-11) на территории РК на 202</a:t>
            </a:r>
            <a:r>
              <a:rPr lang="kk-KZ" sz="11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11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-2027 годы.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1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Разработана и утверждена «</a:t>
            </a:r>
            <a:r>
              <a:rPr lang="ru-RU" sz="115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Дорожная карта </a:t>
            </a:r>
            <a:r>
              <a:rPr lang="ru-RU" sz="11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совершенствованию сосудистой хирургии в РК на 2025-2026 годы» от 25.09.2024г. №673.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1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Разработаны проекты </a:t>
            </a:r>
            <a:r>
              <a:rPr lang="ru-RU" sz="115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Дорожных </a:t>
            </a:r>
            <a:r>
              <a:rPr lang="ru-RU" sz="115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карт</a:t>
            </a:r>
            <a:r>
              <a:rPr lang="ru-RU" sz="11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1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«Дорожная карта </a:t>
            </a:r>
            <a:r>
              <a:rPr lang="ru-RU" sz="11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вопросам поддержки здоровья и благополучия населения в рамках реализации национальных целей и задач в области устойчивого развития РК на 2024 - 2026 годы»;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1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«Дорожная карта </a:t>
            </a:r>
            <a:r>
              <a:rPr lang="ru-RU" sz="11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совершенствованию организации оказания медицинской помощи детям в РК на 2024 - 2027 годы</a:t>
            </a:r>
            <a:r>
              <a:rPr lang="ru-RU" sz="11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1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1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Дорожная карта по совершенствованию оказания медицинской помощи детям с челюстно-лицевой патологией в РК на 2025 - 2027 </a:t>
            </a:r>
            <a:r>
              <a:rPr lang="ru-RU" sz="11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годы».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1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Разработаны мероприятия в рамках внесения изменений и дополнений в проект Операционного плана Министерства здравоохранения РК на 2025 год. </a:t>
            </a:r>
            <a:endParaRPr lang="ru-RU" sz="115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2. Представлены </a:t>
            </a:r>
            <a:r>
              <a:rPr lang="ru-RU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предложения по внесению дополнений и изменений в </a:t>
            </a:r>
            <a:r>
              <a:rPr lang="ru-RU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22 НПА МЗ </a:t>
            </a:r>
            <a:r>
              <a:rPr lang="ru-RU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РК</a:t>
            </a:r>
            <a:r>
              <a:rPr lang="ru-RU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05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Разработана и представлена в РГП на ПХВ «Национальный научный центр развития здравоохранения» МЗ РК информация по педиатрической службе касательно разработки Методического пособия по развитию компетенции руководителей исполнительных органов областей, городов, городов республиканского значения;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05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Участие 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совещании ВОЗ Европейского регионального бюро по координации действий в создании благоприятных условий для развития детей, минимизации рисков неблагоприятного детского опыта и укреплению системы поддержки родителей и опекунов на основе современных исследований и научно-обоснованных </a:t>
            </a:r>
            <a:r>
              <a:rPr lang="ru-RU" sz="105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принципов.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Специалистами НЦПДХ осуществляется адаптация для РК карманного справочника «Оказание первичной медико-санитарной помощи детям и подросткам» в соответствии со Стандартами организации оказания медицинской помощи детскому населению в РК.</a:t>
            </a:r>
          </a:p>
          <a:p>
            <a:pPr algn="just"/>
            <a:endParaRPr lang="ru-RU" sz="105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-5" y="408439"/>
            <a:ext cx="91440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Управляющая кнопка: настраиваемая 6">
            <a:hlinkClick r:id="" action="ppaction://noaction" highlightClick="1"/>
          </p:cNvPr>
          <p:cNvSpPr/>
          <p:nvPr/>
        </p:nvSpPr>
        <p:spPr>
          <a:xfrm flipH="1">
            <a:off x="8821622" y="0"/>
            <a:ext cx="322373" cy="476672"/>
          </a:xfrm>
          <a:prstGeom prst="actionButtonBlank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Century Gothic" pitchFamily="34" charset="0"/>
              </a:rPr>
              <a:t>2</a:t>
            </a:r>
            <a:endParaRPr lang="ru-RU" sz="1600" b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383" y="570243"/>
            <a:ext cx="911061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 мероприятий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снижению детской и младенческой смертности в РК на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2022-2024 годы;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Дорожная карта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совершенствованию детской онкологической и гематологической службы в РК на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2022-2024 годы;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Дорожная </a:t>
            </a:r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карта </a:t>
            </a:r>
            <a:r>
              <a:rPr lang="ru-RU" sz="1400" b="1" dirty="0">
                <a:solidFill>
                  <a:srgbClr val="073E87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развития паллиативной медицинской помощи детям в РК на 2022-2024 </a:t>
            </a:r>
            <a:r>
              <a:rPr lang="ru-RU" sz="1400" b="1" dirty="0" smtClean="0">
                <a:solidFill>
                  <a:srgbClr val="073E87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годы; </a:t>
            </a:r>
            <a:endParaRPr lang="ru-RU" sz="1400" b="1" dirty="0">
              <a:solidFill>
                <a:srgbClr val="073E87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Дорожная </a:t>
            </a:r>
            <a:r>
              <a:rPr lang="ru-RU" sz="1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карта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реализации мероприятий, направленных на улучшение/повышение качества медицинской помощи населению РК на 2020-2025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годы;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Комплексный план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борьбе с онкологическими заболеваниями в РК на 2023 – 2027 годы.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-5" y="2076748"/>
            <a:ext cx="9110611" cy="9357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450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0375" y="131322"/>
            <a:ext cx="8544917" cy="316334"/>
          </a:xfrm>
        </p:spPr>
        <p:txBody>
          <a:bodyPr lIns="0" tIns="0" rIns="0" bIns="0" anchorCtr="0">
            <a:noAutofit/>
          </a:bodyPr>
          <a:lstStyle/>
          <a:p>
            <a:pPr defTabSz="449263" eaLnBrk="1" hangingPunct="1">
              <a:lnSpc>
                <a:spcPct val="108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Организационно-методическая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помощь региональным медицинским организациям </a:t>
            </a:r>
            <a:endParaRPr lang="en-GB" sz="20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0" name="AutoShape 2" descr="https://apf.mail.ru/cgi-bin/readmsg/IMG-20181029-WA0013.jpg?id=15487258860000000040%3B0%3B1&amp;x-email=anockhina%40mail.ru&amp;exif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0" y="548680"/>
            <a:ext cx="91440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 flipH="1">
            <a:off x="8821618" y="-1"/>
            <a:ext cx="322373" cy="476673"/>
          </a:xfrm>
          <a:prstGeom prst="actionButtonBlank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Century Gothic" pitchFamily="34" charset="0"/>
              </a:rPr>
              <a:t>3</a:t>
            </a:r>
            <a:endParaRPr lang="ru-RU" sz="1600" b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588522"/>
            <a:ext cx="8570098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kk-KZ" sz="105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</a:t>
            </a:r>
            <a:r>
              <a:rPr lang="kk-KZ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Министерства здравоохранения Республики Казахстан </a:t>
            </a:r>
            <a:r>
              <a:rPr lang="kk-KZ" sz="105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kk-KZ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23.10.2023 г. № 648 </a:t>
            </a:r>
            <a:r>
              <a:rPr lang="kk-KZ" sz="105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некоторых вопросах оказания организационно-методической помощи региональным медицинским организациям</a:t>
            </a:r>
            <a:r>
              <a:rPr lang="kk-KZ" sz="105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105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161873"/>
              </p:ext>
            </p:extLst>
          </p:nvPr>
        </p:nvGraphicFramePr>
        <p:xfrm>
          <a:off x="155574" y="986119"/>
          <a:ext cx="7080720" cy="5785644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12595">
                  <a:extLst>
                    <a:ext uri="{9D8B030D-6E8A-4147-A177-3AD203B41FA5}">
                      <a16:colId xmlns:a16="http://schemas.microsoft.com/office/drawing/2014/main" val="3181560574"/>
                    </a:ext>
                  </a:extLst>
                </a:gridCol>
                <a:gridCol w="1212414">
                  <a:extLst>
                    <a:ext uri="{9D8B030D-6E8A-4147-A177-3AD203B41FA5}">
                      <a16:colId xmlns:a16="http://schemas.microsoft.com/office/drawing/2014/main" val="1485802505"/>
                    </a:ext>
                  </a:extLst>
                </a:gridCol>
                <a:gridCol w="2308866">
                  <a:extLst>
                    <a:ext uri="{9D8B030D-6E8A-4147-A177-3AD203B41FA5}">
                      <a16:colId xmlns:a16="http://schemas.microsoft.com/office/drawing/2014/main" val="1124616518"/>
                    </a:ext>
                  </a:extLst>
                </a:gridCol>
                <a:gridCol w="3246845">
                  <a:extLst>
                    <a:ext uri="{9D8B030D-6E8A-4147-A177-3AD203B41FA5}">
                      <a16:colId xmlns:a16="http://schemas.microsoft.com/office/drawing/2014/main" val="1294028146"/>
                    </a:ext>
                  </a:extLst>
                </a:gridCol>
              </a:tblGrid>
              <a:tr h="254923">
                <a:tc rowSpan="3"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0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Регионы</a:t>
                      </a:r>
                      <a:endParaRPr lang="ru-RU" sz="10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Специалисты </a:t>
                      </a:r>
                      <a:endParaRPr lang="ru-RU" sz="10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8637480"/>
                  </a:ext>
                </a:extLst>
              </a:tr>
              <a:tr h="253140"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 г.</a:t>
                      </a:r>
                      <a:endParaRPr lang="ru-RU" sz="1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 г.</a:t>
                      </a:r>
                      <a:endParaRPr lang="ru-RU" sz="1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8321394"/>
                  </a:ext>
                </a:extLst>
              </a:tr>
              <a:tr h="237319">
                <a:tc vMerge="1">
                  <a:txBody>
                    <a:bodyPr/>
                    <a:lstStyle/>
                    <a:p>
                      <a:endParaRPr lang="ru-RU" sz="1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Всего выездов</a:t>
                      </a:r>
                      <a:endParaRPr lang="ru-RU" sz="9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9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ru-RU" sz="9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871847"/>
                  </a:ext>
                </a:extLst>
              </a:tr>
              <a:tr h="237319">
                <a:tc>
                  <a:txBody>
                    <a:bodyPr/>
                    <a:lstStyle/>
                    <a:p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Абайская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Абдилова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 К.,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Хегай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О. В.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0112096"/>
                  </a:ext>
                </a:extLst>
              </a:tr>
              <a:tr h="806884">
                <a:tc>
                  <a:txBody>
                    <a:bodyPr/>
                    <a:lstStyle/>
                    <a:p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Алматинская</a:t>
                      </a:r>
                      <a:endParaRPr lang="ru-RU" sz="900" b="1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раза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Сарсенбаева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 И.,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Бишманов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Р. К., Тулебаева А. Б.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Алтынбаева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Г.Б., </a:t>
                      </a:r>
                      <a:r>
                        <a:rPr lang="ru-RU" sz="9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Нуржанова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Г.А., Ким Н.Г., </a:t>
                      </a:r>
                      <a:r>
                        <a:rPr lang="ru-RU" sz="9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Бердиярова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Г.С., </a:t>
                      </a:r>
                      <a:r>
                        <a:rPr lang="ru-RU" sz="9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Божбанбаева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Н.С., </a:t>
                      </a:r>
                      <a:r>
                        <a:rPr lang="ru-RU" sz="9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Хегай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О.В., </a:t>
                      </a:r>
                      <a:r>
                        <a:rPr lang="ru-RU" sz="9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Нуртазаева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С.Н.</a:t>
                      </a:r>
                    </a:p>
                    <a:p>
                      <a:pPr algn="l"/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</a:t>
                      </a:r>
                      <a:r>
                        <a:rPr lang="ru-RU" sz="9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Манжуова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Л.Н., </a:t>
                      </a:r>
                      <a:r>
                        <a:rPr lang="ru-RU" sz="9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Алтынбаева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Г.Б., </a:t>
                      </a:r>
                      <a:r>
                        <a:rPr lang="ru-RU" sz="9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Алимханова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Г.Н.</a:t>
                      </a:r>
                    </a:p>
                    <a:p>
                      <a:pPr algn="l"/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</a:t>
                      </a:r>
                      <a:r>
                        <a:rPr lang="ru-RU" sz="9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Алтынбаева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Г.Б.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519738"/>
                  </a:ext>
                </a:extLst>
              </a:tr>
              <a:tr h="379711">
                <a:tc>
                  <a:txBody>
                    <a:bodyPr/>
                    <a:lstStyle/>
                    <a:p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В-Казахстанская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Булабаева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 Е.,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Хегай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О. В., </a:t>
                      </a:r>
                    </a:p>
                    <a:p>
                      <a:pPr algn="just"/>
                      <a:r>
                        <a:rPr lang="ru-RU" sz="9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Нуртазаева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С. Н.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Урстемова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К.К.,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Алибаева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Г.Е.,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Сарсекбаев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Е.С.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5846906"/>
                  </a:ext>
                </a:extLst>
              </a:tr>
              <a:tr h="379711">
                <a:tc>
                  <a:txBody>
                    <a:bodyPr/>
                    <a:lstStyle/>
                    <a:p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Жамбылская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Алимханова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Г.Н.,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Жанузакова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Н. Т.,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Алтынбаева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 Б.,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Омарова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 Е.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Хаиров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К.Э.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Жанузакова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Н.Т.,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Байгуттиева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А.А.,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Алимханова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Г.Н.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Омарова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Г.Е.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289129"/>
                  </a:ext>
                </a:extLst>
              </a:tr>
              <a:tr h="664492">
                <a:tc>
                  <a:txBody>
                    <a:bodyPr/>
                    <a:lstStyle/>
                    <a:p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Жетысуская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</a:p>
                    <a:p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раза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Назарова А. З.,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Заитова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А. Г.,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Сариева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Э. С.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</a:t>
                      </a:r>
                      <a:r>
                        <a:rPr lang="ru-RU" sz="9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Манжуова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Л.Н., </a:t>
                      </a:r>
                      <a:r>
                        <a:rPr lang="ru-RU" sz="9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Бердиярова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Г.С., </a:t>
                      </a:r>
                      <a:r>
                        <a:rPr lang="ru-RU" sz="9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Байгуттиева</a:t>
                      </a:r>
                      <a:r>
                        <a:rPr lang="ru-RU" sz="9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А.А. 2) </a:t>
                      </a:r>
                      <a:r>
                        <a:rPr lang="ru-RU" sz="9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Байгуттиева</a:t>
                      </a:r>
                      <a:r>
                        <a:rPr lang="ru-RU" sz="9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А.А. Анохина С.Г.</a:t>
                      </a:r>
                    </a:p>
                    <a:p>
                      <a:pPr algn="l"/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</a:t>
                      </a:r>
                      <a:r>
                        <a:rPr lang="ru-RU" sz="9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Заитова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А.Г., </a:t>
                      </a:r>
                      <a:r>
                        <a:rPr lang="ru-RU" sz="9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Кисленко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А.В., </a:t>
                      </a:r>
                      <a:r>
                        <a:rPr lang="ru-RU" sz="9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Киялбекова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Ж.А., </a:t>
                      </a:r>
                      <a:r>
                        <a:rPr lang="ru-RU" sz="9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Курманбеков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Н. А., </a:t>
                      </a:r>
                      <a:r>
                        <a:rPr lang="ru-RU" sz="9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Хегай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О.В., </a:t>
                      </a:r>
                      <a:r>
                        <a:rPr lang="ru-RU" sz="9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Алибаева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Г.Е. 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9859531"/>
                  </a:ext>
                </a:extLst>
              </a:tr>
              <a:tr h="664492">
                <a:tc>
                  <a:txBody>
                    <a:bodyPr/>
                    <a:lstStyle/>
                    <a:p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Кызылординская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2 раза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Алтынбаева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 Б.,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Ким Н. Г.,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Муратова А. М.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</a:t>
                      </a:r>
                      <a:r>
                        <a:rPr lang="ru-RU" sz="9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Кусаинов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А.З., </a:t>
                      </a:r>
                      <a:r>
                        <a:rPr lang="ru-RU" sz="9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Манжуова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Л.Н., </a:t>
                      </a:r>
                      <a:r>
                        <a:rPr lang="ru-RU" sz="9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Ерекешов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А.А., </a:t>
                      </a:r>
                      <a:r>
                        <a:rPr lang="ru-RU" sz="9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Алтынбаева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Г.Б., </a:t>
                      </a:r>
                      <a:r>
                        <a:rPr lang="ru-RU" sz="9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Ержанова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Г.Е., </a:t>
                      </a:r>
                      <a:r>
                        <a:rPr lang="ru-RU" sz="9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Налибаев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А.Ш.</a:t>
                      </a:r>
                    </a:p>
                    <a:p>
                      <a:pPr algn="l"/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</a:t>
                      </a:r>
                      <a:r>
                        <a:rPr lang="ru-RU" sz="9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Базарбаева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А.А., </a:t>
                      </a:r>
                      <a:r>
                        <a:rPr lang="ru-RU" sz="9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Жанузакова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Н.Т.,</a:t>
                      </a:r>
                      <a:r>
                        <a:rPr lang="ru-RU" sz="9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Байгуттиева</a:t>
                      </a:r>
                      <a:r>
                        <a:rPr lang="ru-RU" sz="9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А.А., Ким Н.Г.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860020"/>
                  </a:ext>
                </a:extLst>
              </a:tr>
              <a:tr h="379711">
                <a:tc>
                  <a:txBody>
                    <a:bodyPr/>
                    <a:lstStyle/>
                    <a:p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Мангистауская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Сарсенбаева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 И.,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Шиланбаев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Н. Р.,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Киялбекова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Ж.А.,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Амангельдиева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А.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Манжуова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Л.Н.,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Алтынбаева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Г.., Ким Н.Г., Ибраимова А.Б.,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Сарсенбаева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Г.И.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4839600"/>
                  </a:ext>
                </a:extLst>
              </a:tr>
              <a:tr h="379711">
                <a:tc>
                  <a:txBody>
                    <a:bodyPr/>
                    <a:lstStyle/>
                    <a:p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Туркестанская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Нуржанова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 А.,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Бердибеков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А. Б.,</a:t>
                      </a:r>
                    </a:p>
                    <a:p>
                      <a:pPr algn="just"/>
                      <a:r>
                        <a:rPr lang="ru-RU" sz="9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Байгуттиева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А. А.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Ерекешов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А.А.,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Божбанбаева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Н.С.,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Наурызалиева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Ш.Т., Сулейменова И.Е.,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Булабаева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Г.Е.,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Хегай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О.В.,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Налибаев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А.Ш.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805731"/>
                  </a:ext>
                </a:extLst>
              </a:tr>
              <a:tr h="379711">
                <a:tc>
                  <a:txBody>
                    <a:bodyPr/>
                    <a:lstStyle/>
                    <a:p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г. Шымкент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Булабаева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 Е.,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Ержанова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 Е.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Ерекешов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А.А.,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Божбанбаева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Н.С., </a:t>
                      </a:r>
                      <a:r>
                        <a:rPr lang="ru-RU" sz="9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Наурызалиева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Ш.Т.. Сулейменова И.Е., </a:t>
                      </a:r>
                      <a:r>
                        <a:rPr lang="ru-RU" sz="9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Булабаева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 Е., </a:t>
                      </a:r>
                      <a:r>
                        <a:rPr lang="ru-RU" sz="9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Хегай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О.В., </a:t>
                      </a:r>
                      <a:r>
                        <a:rPr lang="ru-RU" sz="9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Налибаев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А.Ш.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3722357"/>
                  </a:ext>
                </a:extLst>
              </a:tr>
              <a:tr h="522102">
                <a:tc>
                  <a:txBody>
                    <a:bodyPr/>
                    <a:lstStyle/>
                    <a:p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г. Алматы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Алтынбаева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 Б.,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Байгуттиева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А. А., Ким Н. Г.,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Киялбекова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Ж .А.,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Алимханова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 Н., </a:t>
                      </a: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Ахтаров</a:t>
                      </a:r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К. М.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Абдилова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Г.К., </a:t>
                      </a:r>
                      <a:r>
                        <a:rPr lang="ru-RU" sz="9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Алтынбаева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Г.Б., </a:t>
                      </a:r>
                      <a:r>
                        <a:rPr lang="ru-RU" sz="9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Алимханова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Г.Н., </a:t>
                      </a:r>
                      <a:r>
                        <a:rPr lang="ru-RU" sz="9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Заитова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А.Г., </a:t>
                      </a:r>
                      <a:r>
                        <a:rPr lang="ru-RU" sz="9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Каукенбаева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Г.Т., </a:t>
                      </a:r>
                      <a:r>
                        <a:rPr lang="ru-RU" sz="9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Хегай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О.В., Антонова Е.Ю. </a:t>
                      </a:r>
                      <a:r>
                        <a:rPr lang="ru-RU" sz="9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Алибаева</a:t>
                      </a:r>
                      <a:r>
                        <a:rPr lang="ru-RU" sz="9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Г.Е.</a:t>
                      </a:r>
                      <a:endParaRPr lang="ru-RU" sz="900" b="1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9094238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332240" y="908720"/>
            <a:ext cx="1811752" cy="63555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1100" b="1" dirty="0">
                <a:solidFill>
                  <a:srgbClr val="009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Оказание консультативно –практической помощи </a:t>
            </a:r>
            <a:r>
              <a:rPr lang="ru-RU" sz="1100" b="1" dirty="0" smtClean="0">
                <a:solidFill>
                  <a:srgbClr val="009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100" b="1" dirty="0">
                <a:solidFill>
                  <a:srgbClr val="009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регионы</a:t>
            </a:r>
            <a:r>
              <a:rPr lang="ru-RU" sz="1100" dirty="0">
                <a:solidFill>
                  <a:srgbClr val="009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  <a:defRPr/>
            </a:pPr>
            <a:r>
              <a:rPr lang="ru-RU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Проконсультировано  543 ребенка;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  <a:defRPr/>
            </a:pPr>
            <a:endParaRPr lang="ru-RU" sz="11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 algn="just">
              <a:buFont typeface="Wingdings" panose="05000000000000000000" pitchFamily="2" charset="2"/>
              <a:buChar char="ü"/>
              <a:defRPr/>
            </a:pPr>
            <a:r>
              <a:rPr lang="ru-RU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Проведены беседы с 454 родителями</a:t>
            </a:r>
            <a:r>
              <a:rPr lang="ru-RU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  <a:defRPr/>
            </a:pPr>
            <a:endParaRPr lang="ru-RU" sz="11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 algn="just">
              <a:buFont typeface="Wingdings" panose="05000000000000000000" pitchFamily="2" charset="2"/>
              <a:buChar char="ü"/>
              <a:defRPr/>
            </a:pPr>
            <a:r>
              <a:rPr lang="ru-RU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 анализ  674 медкарт случаев </a:t>
            </a:r>
            <a:r>
              <a:rPr lang="ru-RU" sz="11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МлС</a:t>
            </a:r>
            <a:r>
              <a:rPr lang="ru-RU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6 </a:t>
            </a:r>
            <a:r>
              <a:rPr lang="ru-RU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оперативных </a:t>
            </a:r>
            <a:r>
              <a:rPr lang="ru-RU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вмешательств;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  <a:defRPr/>
            </a:pPr>
            <a:endParaRPr lang="ru-RU" sz="11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 algn="just">
              <a:buFont typeface="Wingdings" panose="05000000000000000000" pitchFamily="2" charset="2"/>
              <a:buChar char="ü"/>
              <a:defRPr/>
            </a:pPr>
            <a:r>
              <a:rPr lang="ru-RU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Проконсультировано 12 детей экспертами </a:t>
            </a:r>
            <a:r>
              <a:rPr lang="ru-RU" sz="11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</a:t>
            </a:r>
            <a:r>
              <a:rPr lang="ru-RU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-кой МДГ;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  <a:defRPr/>
            </a:pPr>
            <a:endParaRPr lang="ru-RU" sz="11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 algn="just">
              <a:buFont typeface="Wingdings" panose="05000000000000000000" pitchFamily="2" charset="2"/>
              <a:buChar char="ü"/>
              <a:defRPr/>
            </a:pPr>
            <a:r>
              <a:rPr lang="ru-RU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Проведены обследования </a:t>
            </a:r>
            <a:r>
              <a:rPr lang="ru-RU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173 </a:t>
            </a:r>
            <a:r>
              <a:rPr lang="ru-RU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детям </a:t>
            </a:r>
            <a:endParaRPr lang="ru-RU" sz="11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defRPr/>
            </a:pPr>
            <a:r>
              <a:rPr lang="ru-RU" sz="11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также: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  <a:defRPr/>
            </a:pPr>
            <a:r>
              <a:rPr lang="ru-RU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Проанализированы случаи </a:t>
            </a:r>
            <a:r>
              <a:rPr lang="ru-RU" sz="11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МлС</a:t>
            </a:r>
            <a:r>
              <a:rPr lang="ru-RU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(всего 98 карт) в </a:t>
            </a:r>
            <a:r>
              <a:rPr lang="ru-RU" sz="11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Абайской</a:t>
            </a:r>
            <a:r>
              <a:rPr lang="ru-RU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Актюбинской, </a:t>
            </a:r>
            <a:r>
              <a:rPr lang="ru-RU" sz="11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Костанайской</a:t>
            </a:r>
            <a:r>
              <a:rPr lang="ru-RU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областях.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  <a:defRPr/>
            </a:pPr>
            <a:r>
              <a:rPr lang="ru-RU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 анализ </a:t>
            </a:r>
            <a:r>
              <a:rPr lang="ru-RU" sz="11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Млс</a:t>
            </a:r>
            <a:r>
              <a:rPr lang="ru-RU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СКО, области Абай, г. Астана.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  <a:defRPr/>
            </a:pPr>
            <a:r>
              <a:rPr lang="ru-RU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Выезд в </a:t>
            </a:r>
            <a:r>
              <a:rPr lang="ru-RU" sz="11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Атыраускую</a:t>
            </a:r>
            <a:r>
              <a:rPr lang="ru-RU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Мангистаускую</a:t>
            </a:r>
            <a:r>
              <a:rPr lang="ru-RU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Актюбинскую области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  <a:defRPr/>
            </a:pPr>
            <a:endParaRPr lang="ru-RU" sz="11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3844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9571" y="74179"/>
            <a:ext cx="8544917" cy="316334"/>
          </a:xfrm>
        </p:spPr>
        <p:txBody>
          <a:bodyPr lIns="0" tIns="0" rIns="0" bIns="0" anchorCtr="0">
            <a:noAutofit/>
          </a:bodyPr>
          <a:lstStyle/>
          <a:p>
            <a:pPr defTabSz="449263" eaLnBrk="1" hangingPunct="1">
              <a:lnSpc>
                <a:spcPct val="108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Организационно-методическая работа  </a:t>
            </a:r>
            <a:endParaRPr lang="en-GB" sz="20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0" name="AutoShape 2" descr="https://apf.mail.ru/cgi-bin/readmsg/IMG-20181029-WA0013.jpg?id=15487258860000000040%3B0%3B1&amp;x-email=anockhina%40mail.ru&amp;exif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0" y="476672"/>
            <a:ext cx="91440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 flipH="1">
            <a:off x="8821618" y="-1"/>
            <a:ext cx="322373" cy="476673"/>
          </a:xfrm>
          <a:prstGeom prst="actionButtonBlank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Century Gothic" pitchFamily="34" charset="0"/>
              </a:rPr>
              <a:t>4</a:t>
            </a:r>
            <a:endParaRPr lang="ru-RU" sz="1600" b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5575" y="601663"/>
            <a:ext cx="8819424" cy="54953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defTabSz="685800">
              <a:buFont typeface="+mj-lt"/>
              <a:buAutoNum type="romanUcPeriod"/>
              <a:defRPr/>
            </a:pPr>
            <a:r>
              <a:rPr lang="ru-RU" sz="114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Подготовка </a:t>
            </a:r>
            <a:r>
              <a:rPr lang="ru-RU" sz="114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материалов по педиатрической службе на заседания Координационных советов (КС)</a:t>
            </a:r>
            <a:r>
              <a:rPr lang="ru-RU" sz="114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ru-RU" sz="114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      </a:t>
            </a:r>
            <a:r>
              <a:rPr lang="ru-RU" sz="1140" b="1" u="sng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Республиканских </a:t>
            </a:r>
            <a:r>
              <a:rPr lang="ru-RU" sz="1140" b="1" u="sng" dirty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штабов </a:t>
            </a:r>
            <a:r>
              <a:rPr lang="ru-RU" sz="1140" b="1" u="sng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(</a:t>
            </a:r>
            <a:r>
              <a:rPr lang="ru-RU" sz="1140" b="1" u="sng" dirty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РШ) МЗ </a:t>
            </a:r>
            <a:r>
              <a:rPr lang="ru-RU" sz="1140" b="1" u="sng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РК</a:t>
            </a:r>
            <a:r>
              <a:rPr lang="ru-RU" sz="114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. </a:t>
            </a:r>
            <a:r>
              <a:rPr lang="ru-RU" sz="1140" dirty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В 2024 г. проведено</a:t>
            </a:r>
            <a:r>
              <a:rPr lang="ru-RU" sz="1140" b="1" dirty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114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10 </a:t>
            </a:r>
            <a:r>
              <a:rPr lang="ru-RU" sz="1140" b="1" dirty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Координационных советов по совершенствованию мер, направленных на снижение </a:t>
            </a:r>
            <a:r>
              <a:rPr lang="ru-RU" sz="114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младенческой </a:t>
            </a:r>
            <a:r>
              <a:rPr lang="ru-RU" sz="1140" b="1" dirty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смертности </a:t>
            </a:r>
            <a:r>
              <a:rPr lang="ru-RU" sz="1140" dirty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заседаний КС по проблемным регионам: </a:t>
            </a:r>
            <a:r>
              <a:rPr lang="ru-RU" sz="1140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Алматинская-2, Жетысу-2, Жамбылская-2, </a:t>
            </a:r>
            <a:r>
              <a:rPr lang="ru-RU" sz="1140" dirty="0" err="1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Кызылординская</a:t>
            </a:r>
            <a:r>
              <a:rPr lang="ru-RU" sz="1140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, Туркестанская</a:t>
            </a:r>
            <a:r>
              <a:rPr lang="ru-RU" sz="1140" dirty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, </a:t>
            </a:r>
            <a:r>
              <a:rPr lang="ru-RU" sz="1140" dirty="0" err="1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Мангистауская</a:t>
            </a:r>
            <a:r>
              <a:rPr lang="ru-RU" sz="1140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1140" dirty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области и г. </a:t>
            </a:r>
            <a:r>
              <a:rPr lang="ru-RU" sz="1140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Шымкент. </a:t>
            </a:r>
            <a:endParaRPr lang="ru-RU" sz="1140" b="1" u="sng" dirty="0">
              <a:solidFill>
                <a:srgbClr val="00206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lvl="0" algn="just" defTabSz="685800">
              <a:lnSpc>
                <a:spcPct val="115000"/>
              </a:lnSpc>
              <a:defRPr/>
            </a:pPr>
            <a:r>
              <a:rPr lang="en-US" sz="114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II.</a:t>
            </a:r>
            <a:r>
              <a:rPr lang="ru-RU" sz="114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  </a:t>
            </a:r>
            <a:r>
              <a:rPr lang="ru-RU" sz="114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14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МЗ РК представлено 1</a:t>
            </a:r>
            <a:r>
              <a:rPr lang="ru-RU" sz="114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ru-RU" sz="114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справок по текущей ситуации в регионах по младенческой смертности</a:t>
            </a:r>
            <a:r>
              <a:rPr lang="ru-RU" sz="114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 defTabSz="685800">
              <a:lnSpc>
                <a:spcPct val="115000"/>
              </a:lnSpc>
              <a:defRPr/>
            </a:pPr>
            <a:r>
              <a:rPr lang="en-US" sz="114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ru-RU" sz="114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14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4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Проведен </a:t>
            </a:r>
            <a:r>
              <a:rPr lang="ru-RU" sz="114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 заболеваемости детей от 0 до 18 лет в РК за последние 5 лет;</a:t>
            </a:r>
          </a:p>
          <a:p>
            <a:pPr algn="just" defTabSz="685800">
              <a:lnSpc>
                <a:spcPct val="115000"/>
              </a:lnSpc>
              <a:defRPr/>
            </a:pPr>
            <a:r>
              <a:rPr lang="en-US" sz="114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ru-RU" sz="114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14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4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Координация </a:t>
            </a:r>
            <a:r>
              <a:rPr lang="ru-RU" sz="114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УЗ регионов по обучающим модулям на базе НЦПДХ;</a:t>
            </a:r>
          </a:p>
          <a:p>
            <a:pPr algn="just" defTabSz="685800">
              <a:lnSpc>
                <a:spcPct val="115000"/>
              </a:lnSpc>
              <a:defRPr/>
            </a:pPr>
            <a:r>
              <a:rPr lang="en-US" sz="114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V.  </a:t>
            </a:r>
            <a:r>
              <a:rPr lang="ru-RU" sz="114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sz="114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4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</a:t>
            </a:r>
            <a:r>
              <a:rPr lang="ru-RU" sz="114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 проведено 12 </a:t>
            </a:r>
            <a:r>
              <a:rPr lang="ru-RU" sz="114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телелекций</a:t>
            </a:r>
            <a:r>
              <a:rPr lang="ru-RU" sz="114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4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платформе ZOOM для специалистов со всех регионов страны.</a:t>
            </a:r>
            <a:endParaRPr lang="en-US" sz="114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defTabSz="685800">
              <a:lnSpc>
                <a:spcPct val="115000"/>
              </a:lnSpc>
              <a:buAutoNum type="romanUcPeriod" startAt="6"/>
              <a:defRPr/>
            </a:pPr>
            <a:r>
              <a:rPr lang="ru-RU" sz="114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14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рамках исполнения протокольного поручения </a:t>
            </a:r>
            <a:r>
              <a:rPr lang="ru-RU" sz="114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 </a:t>
            </a:r>
            <a:r>
              <a:rPr lang="ru-RU" sz="114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 ресурсного обеспечения стационаров, оказывающих неонатальную хирургическую помощь детскому населению с врожденными пороками развития и сформированы предложения по вопросам ранней диагностики и лечения врожденных пороков развития у детей. </a:t>
            </a:r>
          </a:p>
          <a:p>
            <a:pPr marL="285750" indent="-285750" algn="just" defTabSz="685800">
              <a:lnSpc>
                <a:spcPct val="115000"/>
              </a:lnSpc>
              <a:buFontTx/>
              <a:buAutoNum type="romanUcPeriod" startAt="6"/>
              <a:defRPr/>
            </a:pPr>
            <a:r>
              <a:rPr lang="ru-RU" sz="114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4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рамках исполнения приказа Вице-министра здравоохранения РК </a:t>
            </a:r>
            <a:r>
              <a:rPr lang="ru-RU" sz="114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ru-RU" sz="114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505 от </a:t>
            </a:r>
            <a:r>
              <a:rPr lang="ru-RU" sz="114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02.08.2024г</a:t>
            </a:r>
            <a:r>
              <a:rPr lang="ru-RU" sz="114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14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создана </a:t>
            </a:r>
            <a:r>
              <a:rPr lang="ru-RU" sz="1140" b="1" u="sng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мультидисциплинарная</a:t>
            </a:r>
            <a:r>
              <a:rPr lang="ru-RU" sz="114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40" b="1" u="sng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коммиссия</a:t>
            </a:r>
            <a:r>
              <a:rPr lang="ru-RU" sz="114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4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 пред </a:t>
            </a:r>
            <a:r>
              <a:rPr lang="ru-RU" sz="1140" b="1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Ерекешова</a:t>
            </a:r>
            <a:r>
              <a:rPr lang="ru-RU" sz="114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А.А </a:t>
            </a:r>
            <a:r>
              <a:rPr lang="ru-RU" sz="114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14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некоторых вопросах мониторинга распространенности и смертности детей от врожденных пороков развития в Республике Казахстан на 2024 год</a:t>
            </a:r>
            <a:r>
              <a:rPr lang="ru-RU" sz="114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 </a:t>
            </a:r>
            <a:r>
              <a:rPr lang="ru-RU" sz="114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Специалистами НЦПДХ проведен анализ текущей ситуации по распространенности и смертности детей от врожденных пороков развития в РК по итогам 6 месяцев 2024 года в сравнении с 6 месяцами 2023 года. </a:t>
            </a:r>
          </a:p>
          <a:p>
            <a:pPr marL="285750" indent="-285750" algn="just" defTabSz="685800">
              <a:buAutoNum type="romanUcPeriod" startAt="6"/>
              <a:defRPr/>
            </a:pPr>
            <a:r>
              <a:rPr lang="ru-RU" sz="114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Специалистами подготовлено предложение в МЗ РК и в НАО «ФСМС» о необходимости совершенствования блока «Детство» в информационной системы МЗ РК «Электронный регистр онкологических больных», а также о расширении интеграции ИС «ЭРОБ» с ИС «Электронный регистр стационарных больных».</a:t>
            </a:r>
          </a:p>
          <a:p>
            <a:pPr marL="285750" indent="-285750" algn="just" defTabSz="685800">
              <a:buAutoNum type="romanUcPeriod" startAt="6"/>
              <a:defRPr/>
            </a:pPr>
            <a:r>
              <a:rPr lang="ru-RU" sz="114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Ежедневно на базе НЦПДХ осуществляется мониторинг оперативных показателей младенческой </a:t>
            </a:r>
            <a:r>
              <a:rPr lang="ru-RU" sz="114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смертности в </a:t>
            </a:r>
            <a:r>
              <a:rPr lang="ru-RU" sz="114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разрезе регионов страны в сравнении с аналогичным периодом прошлого года и предоставлением информации в </a:t>
            </a:r>
            <a:r>
              <a:rPr lang="ru-RU" sz="1140" b="1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ДОЗМиР</a:t>
            </a:r>
            <a:r>
              <a:rPr lang="ru-RU" sz="114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МЗ РК.</a:t>
            </a:r>
          </a:p>
          <a:p>
            <a:pPr marL="285750" indent="-285750" algn="just" defTabSz="685800">
              <a:buAutoNum type="romanUcPeriod" startAt="6"/>
              <a:defRPr/>
            </a:pPr>
            <a:r>
              <a:rPr lang="en-US" sz="114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4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информационному материалу по «Индексу состояния здоровья детей в РК» проведен анализ состояния здоровья детей за 2022 - 2023 годы. </a:t>
            </a:r>
          </a:p>
          <a:p>
            <a:pPr marL="285750" indent="-285750" algn="just" defTabSz="685800">
              <a:buAutoNum type="romanUcPeriod" startAt="6"/>
              <a:defRPr/>
            </a:pPr>
            <a:r>
              <a:rPr lang="ru-RU" sz="114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Подготовлен </a:t>
            </a:r>
            <a:r>
              <a:rPr lang="ru-RU" sz="114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представлен информационный материал (справка, презентация) на совещании по рассмотрению вопроса укрепления здоровья детей школьного возраста в Республике Казахстан;</a:t>
            </a:r>
          </a:p>
          <a:p>
            <a:pPr marL="285750" indent="-285750" algn="just" defTabSz="685800">
              <a:buAutoNum type="romanUcPeriod" startAt="6"/>
              <a:defRPr/>
            </a:pPr>
            <a:r>
              <a:rPr lang="ru-RU" sz="114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Участие в </a:t>
            </a:r>
            <a:r>
              <a:rPr lang="ru-RU" sz="114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выездном совещании в г. Шымкент по теме: «Мероприятия по организации медицинской помощи детскому населению в Республике Казахстан</a:t>
            </a:r>
            <a:r>
              <a:rPr lang="ru-RU" sz="114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  <a:endParaRPr lang="ru-RU" sz="114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defTabSz="685800">
              <a:buAutoNum type="romanUcPeriod" startAt="6"/>
              <a:defRPr/>
            </a:pPr>
            <a:endParaRPr lang="ru-RU" sz="114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940152" y="515719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4566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6244" y="19217"/>
            <a:ext cx="88299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en-US" sz="2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Консультативно-практическая помощь регионам</a:t>
            </a: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785118"/>
              </p:ext>
            </p:extLst>
          </p:nvPr>
        </p:nvGraphicFramePr>
        <p:xfrm>
          <a:off x="111451" y="729926"/>
          <a:ext cx="2845237" cy="29386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5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2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6867">
                <a:tc>
                  <a:txBody>
                    <a:bodyPr/>
                    <a:lstStyle/>
                    <a:p>
                      <a:pPr marL="0" indent="-27051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Регионы 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27051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2023 г.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27051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2024 г.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443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Всего вылетов</a:t>
                      </a: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5602097"/>
                  </a:ext>
                </a:extLst>
              </a:tr>
              <a:tr h="23103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kern="1200" dirty="0" err="1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Кызылординская</a:t>
                      </a:r>
                      <a:endParaRPr lang="ru-RU" sz="1200" kern="1200" dirty="0" smtClean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015839"/>
                  </a:ext>
                </a:extLst>
              </a:tr>
              <a:tr h="23103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b="1" kern="1200" dirty="0" err="1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Мангистауская</a:t>
                      </a:r>
                      <a:endParaRPr lang="ru-RU" sz="1200" b="1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2901452"/>
                  </a:ext>
                </a:extLst>
              </a:tr>
              <a:tr h="23103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kern="1200" dirty="0" err="1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Жамбылская</a:t>
                      </a:r>
                      <a:endParaRPr lang="ru-RU" sz="1200" kern="1200" dirty="0" smtClean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2984832"/>
                  </a:ext>
                </a:extLst>
              </a:tr>
              <a:tr h="23103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г. Шымкент</a:t>
                      </a: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470450"/>
                  </a:ext>
                </a:extLst>
              </a:tr>
              <a:tr h="23103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b="1" kern="1200" dirty="0" err="1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Абайская</a:t>
                      </a:r>
                      <a:endParaRPr lang="ru-RU" sz="1200" b="1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693241"/>
                  </a:ext>
                </a:extLst>
              </a:tr>
              <a:tr h="23103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b="1" kern="1200" dirty="0" err="1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Алматинская</a:t>
                      </a:r>
                      <a:endParaRPr lang="ru-RU" sz="1200" b="1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9757598"/>
                  </a:ext>
                </a:extLst>
              </a:tr>
              <a:tr h="2230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г.</a:t>
                      </a:r>
                      <a:r>
                        <a:rPr lang="ru-RU" sz="1200" kern="1200" baseline="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Астана</a:t>
                      </a:r>
                      <a:endParaRPr lang="ru-RU" sz="1200" kern="1200" dirty="0" smtClean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05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kern="1200" dirty="0" err="1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Атырауская</a:t>
                      </a:r>
                      <a:endParaRPr lang="ru-RU" sz="1200" kern="1200" dirty="0" smtClean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151126"/>
                  </a:ext>
                </a:extLst>
              </a:tr>
              <a:tr h="35405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Актюбинская</a:t>
                      </a: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2792361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1034431"/>
              </p:ext>
            </p:extLst>
          </p:nvPr>
        </p:nvGraphicFramePr>
        <p:xfrm>
          <a:off x="3131864" y="749815"/>
          <a:ext cx="5688608" cy="28929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62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9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9373">
                  <a:extLst>
                    <a:ext uri="{9D8B030D-6E8A-4147-A177-3AD203B41FA5}">
                      <a16:colId xmlns:a16="http://schemas.microsoft.com/office/drawing/2014/main" val="1519756356"/>
                    </a:ext>
                  </a:extLst>
                </a:gridCol>
                <a:gridCol w="780213">
                  <a:extLst>
                    <a:ext uri="{9D8B030D-6E8A-4147-A177-3AD203B41FA5}">
                      <a16:colId xmlns:a16="http://schemas.microsoft.com/office/drawing/2014/main" val="2808286887"/>
                    </a:ext>
                  </a:extLst>
                </a:gridCol>
                <a:gridCol w="657779">
                  <a:extLst>
                    <a:ext uri="{9D8B030D-6E8A-4147-A177-3AD203B41FA5}">
                      <a16:colId xmlns:a16="http://schemas.microsoft.com/office/drawing/2014/main" val="929063578"/>
                    </a:ext>
                  </a:extLst>
                </a:gridCol>
                <a:gridCol w="734236">
                  <a:extLst>
                    <a:ext uri="{9D8B030D-6E8A-4147-A177-3AD203B41FA5}">
                      <a16:colId xmlns:a16="http://schemas.microsoft.com/office/drawing/2014/main" val="873011383"/>
                    </a:ext>
                  </a:extLst>
                </a:gridCol>
                <a:gridCol w="1175766">
                  <a:extLst>
                    <a:ext uri="{9D8B030D-6E8A-4147-A177-3AD203B41FA5}">
                      <a16:colId xmlns:a16="http://schemas.microsoft.com/office/drawing/2014/main" val="3709490884"/>
                    </a:ext>
                  </a:extLst>
                </a:gridCol>
              </a:tblGrid>
              <a:tr h="263640">
                <a:tc rowSpan="2">
                  <a:txBody>
                    <a:bodyPr/>
                    <a:lstStyle/>
                    <a:p>
                      <a:pPr marL="270510" indent="-270510" algn="ctr">
                        <a:spcAft>
                          <a:spcPts val="0"/>
                        </a:spcAft>
                      </a:pPr>
                      <a:r>
                        <a:rPr lang="ru-RU" sz="9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j-ea"/>
                          <a:cs typeface="Arial" panose="020B0604020202020204" pitchFamily="34" charset="0"/>
                        </a:rPr>
                        <a:t>Наименование/</a:t>
                      </a:r>
                    </a:p>
                    <a:p>
                      <a:pPr marL="270510" indent="-270510" algn="ctr">
                        <a:spcAft>
                          <a:spcPts val="0"/>
                        </a:spcAft>
                      </a:pPr>
                      <a:r>
                        <a:rPr lang="ru-RU" sz="9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j-ea"/>
                          <a:cs typeface="Arial" panose="020B0604020202020204" pitchFamily="34" charset="0"/>
                        </a:rPr>
                        <a:t>регионы</a:t>
                      </a:r>
                      <a:endParaRPr lang="ru-RU" sz="900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Кол-во детей</a:t>
                      </a:r>
                    </a:p>
                    <a:p>
                      <a:pPr marL="270510" indent="-270510" algn="ctr">
                        <a:spcAft>
                          <a:spcPts val="0"/>
                        </a:spcAft>
                      </a:pPr>
                      <a:endParaRPr lang="ru-RU" sz="900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270510" indent="-270510" algn="ctr">
                        <a:spcAft>
                          <a:spcPts val="0"/>
                        </a:spcAft>
                      </a:pPr>
                      <a:r>
                        <a:rPr lang="ru-RU" sz="9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j-ea"/>
                          <a:cs typeface="Arial" panose="020B0604020202020204" pitchFamily="34" charset="0"/>
                        </a:rPr>
                        <a:t>Специалистов, </a:t>
                      </a:r>
                    </a:p>
                    <a:p>
                      <a:pPr marL="270510" indent="-270510" algn="ctr">
                        <a:spcAft>
                          <a:spcPts val="0"/>
                        </a:spcAft>
                      </a:pPr>
                      <a:r>
                        <a:rPr lang="ru-RU" sz="9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j-ea"/>
                          <a:cs typeface="Arial" panose="020B0604020202020204" pitchFamily="34" charset="0"/>
                        </a:rPr>
                        <a:t>оказывающий</a:t>
                      </a:r>
                      <a:r>
                        <a:rPr lang="ru-RU" sz="900" kern="1200" baseline="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j-ea"/>
                          <a:cs typeface="Arial" panose="020B0604020202020204" pitchFamily="34" charset="0"/>
                        </a:rPr>
                        <a:t> помощь - </a:t>
                      </a:r>
                      <a:r>
                        <a:rPr lang="ru-RU" sz="900" b="1" kern="1200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j-ea"/>
                          <a:cs typeface="Arial" panose="020B0604020202020204" pitchFamily="34" charset="0"/>
                        </a:rPr>
                        <a:t>13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70510" indent="-270510" algn="ctr">
                        <a:spcAft>
                          <a:spcPts val="0"/>
                        </a:spcAft>
                      </a:pPr>
                      <a:endParaRPr lang="ru-RU" sz="900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j-ea"/>
                        <a:cs typeface="+mj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70510" indent="-270510" algn="ctr">
                        <a:spcAft>
                          <a:spcPts val="0"/>
                        </a:spcAft>
                      </a:pPr>
                      <a:endParaRPr lang="ru-RU" sz="900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9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j-ea"/>
                          <a:cs typeface="Arial" panose="020B0604020202020204" pitchFamily="34" charset="0"/>
                        </a:rPr>
                        <a:t>Вид</a:t>
                      </a:r>
                      <a:r>
                        <a:rPr lang="ru-RU" sz="900" kern="1200" baseline="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j-ea"/>
                          <a:cs typeface="Arial" panose="020B0604020202020204" pitchFamily="34" charset="0"/>
                        </a:rPr>
                        <a:t>ы</a:t>
                      </a:r>
                    </a:p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900" kern="1200" baseline="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j-ea"/>
                          <a:cs typeface="Arial" panose="020B0604020202020204" pitchFamily="34" charset="0"/>
                        </a:rPr>
                        <a:t>оказания помощи</a:t>
                      </a:r>
                      <a:endParaRPr lang="ru-RU" sz="900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460">
                <a:tc vMerge="1">
                  <a:txBody>
                    <a:bodyPr/>
                    <a:lstStyle/>
                    <a:p>
                      <a:endParaRPr lang="ru-RU" sz="1200" b="1" kern="1200" dirty="0" smtClean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Реаниматологи</a:t>
                      </a: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Хирургии</a:t>
                      </a: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Онколог</a:t>
                      </a:r>
                      <a:endParaRPr lang="ru-RU" sz="900" b="0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Пульмонолог</a:t>
                      </a:r>
                      <a:endParaRPr lang="ru-RU" sz="900" b="0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1954581"/>
                  </a:ext>
                </a:extLst>
              </a:tr>
              <a:tr h="395460">
                <a:tc>
                  <a:txBody>
                    <a:bodyPr/>
                    <a:lstStyle/>
                    <a:p>
                      <a:r>
                        <a:rPr lang="ru-RU" sz="1050" b="1" kern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Всего</a:t>
                      </a:r>
                      <a:r>
                        <a:rPr lang="ru-RU" sz="1050" b="1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Операции - 4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Консультации - 6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5602097"/>
                  </a:ext>
                </a:extLst>
              </a:tr>
              <a:tr h="307580">
                <a:tc>
                  <a:txBody>
                    <a:bodyPr/>
                    <a:lstStyle/>
                    <a:p>
                      <a:r>
                        <a:rPr lang="ru-RU" sz="1050" kern="1200" dirty="0" err="1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Кызылординская</a:t>
                      </a:r>
                      <a:endParaRPr lang="ru-RU" sz="1050" kern="1200" dirty="0" smtClean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ru-RU" sz="900" b="1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ru-RU" sz="900" b="1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900" b="1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900" b="1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Операция – 2 Консультаций - 1</a:t>
                      </a:r>
                      <a:r>
                        <a:rPr lang="ru-RU" sz="900" kern="1200" baseline="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ru-RU" sz="900" kern="1200" dirty="0" smtClean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9150984"/>
                  </a:ext>
                </a:extLst>
              </a:tr>
              <a:tr h="263640">
                <a:tc>
                  <a:txBody>
                    <a:bodyPr/>
                    <a:lstStyle/>
                    <a:p>
                      <a:r>
                        <a:rPr lang="ru-RU" sz="1050" kern="1200" dirty="0" err="1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Атырауская</a:t>
                      </a:r>
                      <a:endParaRPr lang="ru-RU" sz="1050" kern="1200" dirty="0" smtClean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ru-RU" sz="900" b="1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ru-RU" sz="900" b="1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900" b="1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900" b="1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Операция - 1</a:t>
                      </a: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0800">
                <a:tc>
                  <a:txBody>
                    <a:bodyPr/>
                    <a:lstStyle/>
                    <a:p>
                      <a:r>
                        <a:rPr lang="ru-RU" sz="105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Актюбинская</a:t>
                      </a: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ru-RU" sz="900" b="1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900" b="1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900" b="1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ru-RU" sz="900" b="1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Консультация - 1</a:t>
                      </a: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5662">
                <a:tc>
                  <a:txBody>
                    <a:bodyPr/>
                    <a:lstStyle/>
                    <a:p>
                      <a:r>
                        <a:rPr lang="ru-RU" sz="105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г. Шымкент</a:t>
                      </a: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ru-RU" sz="900" b="1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ru-RU" sz="900" b="1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ru-RU" sz="900" b="1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900" b="1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Консультация – 1 Операции - 1</a:t>
                      </a: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0956101"/>
                  </a:ext>
                </a:extLst>
              </a:tr>
              <a:tr h="321838">
                <a:tc>
                  <a:txBody>
                    <a:bodyPr/>
                    <a:lstStyle/>
                    <a:p>
                      <a:r>
                        <a:rPr lang="ru-RU" sz="105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г. Астана</a:t>
                      </a: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ru-RU" sz="900" b="1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900" b="1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900" b="1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900" b="1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Консультация - 1</a:t>
                      </a: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1970784"/>
                  </a:ext>
                </a:extLst>
              </a:tr>
              <a:tr h="361079">
                <a:tc>
                  <a:txBody>
                    <a:bodyPr/>
                    <a:lstStyle/>
                    <a:p>
                      <a:r>
                        <a:rPr lang="ru-RU" sz="1050" kern="1200" dirty="0" err="1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Алматинская</a:t>
                      </a:r>
                      <a:endParaRPr lang="ru-RU" sz="1050" kern="1200" dirty="0" smtClean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ru-RU" sz="900" b="1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900" b="1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900" b="1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900" b="1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Консультация - 2</a:t>
                      </a: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7744169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96244" y="403285"/>
            <a:ext cx="287565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Количество </a:t>
            </a:r>
            <a:r>
              <a:rPr lang="ru-RU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вылетов</a:t>
            </a:r>
            <a:endParaRPr lang="ru-RU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452971" y="429795"/>
            <a:ext cx="569102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Оказанная помощь</a:t>
            </a:r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линии санитарной авиации</a:t>
            </a:r>
            <a:endParaRPr lang="ru-RU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-10" y="409172"/>
            <a:ext cx="91440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Управляющая кнопка: настраиваемая 7">
            <a:hlinkClick r:id="" action="ppaction://noaction" highlightClick="1"/>
          </p:cNvPr>
          <p:cNvSpPr/>
          <p:nvPr/>
        </p:nvSpPr>
        <p:spPr>
          <a:xfrm flipH="1">
            <a:off x="8676456" y="0"/>
            <a:ext cx="467534" cy="388550"/>
          </a:xfrm>
          <a:prstGeom prst="actionButtonBlank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Century Gothic" pitchFamily="34" charset="0"/>
              </a:rPr>
              <a:t>5</a:t>
            </a:r>
            <a:endParaRPr lang="ru-RU" sz="1600" b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5536" y="3680804"/>
            <a:ext cx="853064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Мониторинг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новорожденных, находящихся в критическом состоянии по РК </a:t>
            </a:r>
          </a:p>
        </p:txBody>
      </p:sp>
      <p:graphicFrame>
        <p:nvGraphicFramePr>
          <p:cNvPr id="14" name="Содержимое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6341884"/>
              </p:ext>
            </p:extLst>
          </p:nvPr>
        </p:nvGraphicFramePr>
        <p:xfrm>
          <a:off x="395536" y="4009204"/>
          <a:ext cx="2774737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57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6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337">
                  <a:extLst>
                    <a:ext uri="{9D8B030D-6E8A-4147-A177-3AD203B41FA5}">
                      <a16:colId xmlns:a16="http://schemas.microsoft.com/office/drawing/2014/main" val="2278019050"/>
                    </a:ext>
                  </a:extLst>
                </a:gridCol>
              </a:tblGrid>
              <a:tr h="228590">
                <a:tc>
                  <a:txBody>
                    <a:bodyPr/>
                    <a:lstStyle/>
                    <a:p>
                      <a:pPr algn="ctr"/>
                      <a:r>
                        <a:rPr lang="ru-RU" sz="1200" b="1" u="none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Регионы</a:t>
                      </a:r>
                      <a:endParaRPr lang="ru-RU" sz="1200" b="1" u="none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u="non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 г.</a:t>
                      </a:r>
                      <a:endParaRPr lang="ru-RU" sz="1200" b="1" u="none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u="non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 г.</a:t>
                      </a:r>
                      <a:endParaRPr lang="ru-RU" sz="1200" b="1" u="none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9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Юго-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Западный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u="none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10 564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200" b="1" u="none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(47,2%)</a:t>
                      </a:r>
                      <a:endParaRPr lang="ru-RU" sz="1200" b="1" u="none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u="none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5 450</a:t>
                      </a:r>
                      <a:endParaRPr lang="ru-RU" sz="1200" b="1" u="none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3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Северо-Восточный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u="none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11 818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200" b="1" u="none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(52,8%)</a:t>
                      </a:r>
                      <a:endParaRPr lang="ru-RU" sz="1200" b="1" u="none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u="none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r>
                        <a:rPr lang="ru-RU" sz="1200" b="1" u="none" kern="1200" baseline="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934</a:t>
                      </a:r>
                      <a:endParaRPr lang="ru-RU" sz="1200" b="1" u="none" kern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1018597"/>
                  </a:ext>
                </a:extLst>
              </a:tr>
              <a:tr h="3809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Всего по РК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u="none" kern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22 382</a:t>
                      </a:r>
                      <a:endParaRPr lang="ru-RU" sz="1200" b="1" u="none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u="none" kern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11 384</a:t>
                      </a:r>
                      <a:endParaRPr lang="ru-RU" sz="1200" b="1" u="none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223706"/>
                  </a:ext>
                </a:extLst>
              </a:tr>
            </a:tbl>
          </a:graphicData>
        </a:graphic>
      </p:graphicFrame>
      <p:cxnSp>
        <p:nvCxnSpPr>
          <p:cNvPr id="16" name="Прямая соединительная линия 15"/>
          <p:cNvCxnSpPr/>
          <p:nvPr/>
        </p:nvCxnSpPr>
        <p:spPr>
          <a:xfrm>
            <a:off x="126659" y="3645024"/>
            <a:ext cx="91440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126659" y="5975378"/>
            <a:ext cx="3005205" cy="480131"/>
          </a:xfrm>
          <a:prstGeom prst="rect">
            <a:avLst/>
          </a:prstGeom>
          <a:ln w="9525">
            <a:solidFill>
              <a:srgbClr val="FF0000"/>
            </a:solidFill>
            <a:prstDash val="dash"/>
          </a:ln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  <a:spcBef>
                <a:spcPct val="20000"/>
              </a:spcBef>
              <a:spcAft>
                <a:spcPts val="800"/>
              </a:spcAft>
            </a:pPr>
            <a:r>
              <a:rPr lang="ru-RU" sz="105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/>
              </a:rPr>
              <a:t>г. Астана – 15%, г. Алматы-13%, </a:t>
            </a:r>
            <a:r>
              <a:rPr lang="ru-RU" sz="1050" b="1" dirty="0" err="1" smtClean="0">
                <a:solidFill>
                  <a:schemeClr val="tx2"/>
                </a:solidFill>
                <a:latin typeface="Century Gothic" panose="020B0502020202020204" pitchFamily="34" charset="0"/>
                <a:ea typeface="Calibri"/>
              </a:rPr>
              <a:t>Атырауская</a:t>
            </a:r>
            <a:r>
              <a:rPr lang="ru-RU" sz="105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/>
              </a:rPr>
              <a:t> область – 12%, Туркестанская область – 11%. </a:t>
            </a:r>
            <a:endParaRPr lang="ru-RU" sz="1050" b="1" dirty="0">
              <a:solidFill>
                <a:schemeClr val="tx2"/>
              </a:solidFill>
              <a:latin typeface="Century Gothic" panose="020B0502020202020204" pitchFamily="34" charset="0"/>
              <a:ea typeface="Calibri"/>
            </a:endParaRPr>
          </a:p>
        </p:txBody>
      </p:sp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515234697"/>
              </p:ext>
            </p:extLst>
          </p:nvPr>
        </p:nvGraphicFramePr>
        <p:xfrm>
          <a:off x="3225218" y="4483628"/>
          <a:ext cx="3074974" cy="24067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3984853" y="3898853"/>
            <a:ext cx="457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862" b="0" i="0" u="none" strike="noStrike" kern="1200" spc="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>
                <a:solidFill>
                  <a:srgbClr val="FF0000"/>
                </a:solidFill>
              </a:rPr>
              <a:t>Основные нозологии в структуре критических состояний новорожденных</a:t>
            </a:r>
          </a:p>
        </p:txBody>
      </p:sp>
      <p:graphicFrame>
        <p:nvGraphicFramePr>
          <p:cNvPr id="20" name="Диаграмма 19"/>
          <p:cNvGraphicFramePr/>
          <p:nvPr>
            <p:extLst>
              <p:ext uri="{D42A27DB-BD31-4B8C-83A1-F6EECF244321}">
                <p14:modId xmlns:p14="http://schemas.microsoft.com/office/powerpoint/2010/main" val="3002896521"/>
              </p:ext>
            </p:extLst>
          </p:nvPr>
        </p:nvGraphicFramePr>
        <p:xfrm>
          <a:off x="6118214" y="4483628"/>
          <a:ext cx="2865808" cy="2496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8873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Управляющая кнопка: настраиваемая 10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169CF30F-6A56-465B-B130-0A622D573AFB}"/>
              </a:ext>
            </a:extLst>
          </p:cNvPr>
          <p:cNvSpPr/>
          <p:nvPr/>
        </p:nvSpPr>
        <p:spPr>
          <a:xfrm>
            <a:off x="8793342" y="116632"/>
            <a:ext cx="350658" cy="22512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>
              <a:defRPr/>
            </a:pP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32" name="Text Box 7">
            <a:extLst>
              <a:ext uri="{FF2B5EF4-FFF2-40B4-BE49-F238E27FC236}">
                <a16:creationId xmlns:a16="http://schemas.microsoft.com/office/drawing/2014/main" id="{39D8C2F4-1420-4849-B809-08312C926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658" y="471465"/>
            <a:ext cx="8793342" cy="323165"/>
          </a:xfrm>
          <a:prstGeom prst="rect">
            <a:avLst/>
          </a:prstGeom>
          <a:gradFill flip="none" rotWithShape="1">
            <a:gsLst>
              <a:gs pos="0">
                <a:srgbClr val="009999">
                  <a:tint val="66000"/>
                  <a:satMod val="160000"/>
                </a:srgbClr>
              </a:gs>
              <a:gs pos="50000">
                <a:srgbClr val="009999">
                  <a:tint val="44500"/>
                  <a:satMod val="160000"/>
                </a:srgbClr>
              </a:gs>
              <a:gs pos="100000">
                <a:srgbClr val="009999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2000" b="1" i="1">
                <a:ln w="0"/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defTabSz="685800"/>
            <a:r>
              <a:rPr lang="ru-RU" altLang="en-US" sz="1500" dirty="0">
                <a:solidFill>
                  <a:srgbClr val="4472C4">
                    <a:lumMod val="50000"/>
                  </a:srgbClr>
                </a:solidFill>
              </a:rPr>
              <a:t>Консультативно-практическая помощь </a:t>
            </a:r>
            <a:r>
              <a:rPr lang="ru-RU" altLang="en-US" sz="1500" dirty="0" smtClean="0">
                <a:solidFill>
                  <a:srgbClr val="4472C4">
                    <a:lumMod val="50000"/>
                  </a:srgbClr>
                </a:solidFill>
              </a:rPr>
              <a:t>регионам по средствам </a:t>
            </a:r>
            <a:r>
              <a:rPr lang="ru-RU" altLang="en-US" sz="1500" dirty="0" err="1" smtClean="0">
                <a:solidFill>
                  <a:srgbClr val="4472C4">
                    <a:lumMod val="50000"/>
                  </a:srgbClr>
                </a:solidFill>
              </a:rPr>
              <a:t>телеконсультации</a:t>
            </a:r>
            <a:endParaRPr lang="ru-RU" altLang="en-US" sz="1500" dirty="0">
              <a:solidFill>
                <a:srgbClr val="4472C4">
                  <a:lumMod val="50000"/>
                </a:srgbClr>
              </a:solidFill>
            </a:endParaRPr>
          </a:p>
        </p:txBody>
      </p:sp>
      <p:graphicFrame>
        <p:nvGraphicFramePr>
          <p:cNvPr id="40" name="Диаграмма 39">
            <a:extLst>
              <a:ext uri="{FF2B5EF4-FFF2-40B4-BE49-F238E27FC236}">
                <a16:creationId xmlns:a16="http://schemas.microsoft.com/office/drawing/2014/main" id="{04D0E9D2-840A-4359-B13F-33C40903990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9627202"/>
              </p:ext>
            </p:extLst>
          </p:nvPr>
        </p:nvGraphicFramePr>
        <p:xfrm>
          <a:off x="350658" y="918429"/>
          <a:ext cx="2349134" cy="22681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5" name="Диаграмма 54">
            <a:extLst>
              <a:ext uri="{FF2B5EF4-FFF2-40B4-BE49-F238E27FC236}">
                <a16:creationId xmlns:a16="http://schemas.microsoft.com/office/drawing/2014/main" id="{0E012734-597B-431E-AC18-949A76A0B8B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8703525"/>
              </p:ext>
            </p:extLst>
          </p:nvPr>
        </p:nvGraphicFramePr>
        <p:xfrm>
          <a:off x="179512" y="3739066"/>
          <a:ext cx="8352928" cy="1994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0" name="Диаграмма 59">
            <a:extLst>
              <a:ext uri="{FF2B5EF4-FFF2-40B4-BE49-F238E27FC236}">
                <a16:creationId xmlns:a16="http://schemas.microsoft.com/office/drawing/2014/main" id="{F6C72C8F-E370-40BE-940E-108930866D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78263744"/>
              </p:ext>
            </p:extLst>
          </p:nvPr>
        </p:nvGraphicFramePr>
        <p:xfrm>
          <a:off x="2782820" y="888672"/>
          <a:ext cx="3526754" cy="2756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7" name="Диаграмма 26">
            <a:extLst>
              <a:ext uri="{FF2B5EF4-FFF2-40B4-BE49-F238E27FC236}">
                <a16:creationId xmlns:a16="http://schemas.microsoft.com/office/drawing/2014/main" id="{04D0E9D2-840A-4359-B13F-33C40903990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1705886"/>
              </p:ext>
            </p:extLst>
          </p:nvPr>
        </p:nvGraphicFramePr>
        <p:xfrm>
          <a:off x="339638" y="1112423"/>
          <a:ext cx="2228074" cy="20741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7" name="Скругленный прямоугольник 6"/>
          <p:cNvSpPr/>
          <p:nvPr/>
        </p:nvSpPr>
        <p:spPr>
          <a:xfrm>
            <a:off x="6660232" y="888673"/>
            <a:ext cx="2133110" cy="21802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Консультация осуществляется группой специалистов. Из </a:t>
            </a: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общего количества проведенных консультаций:</a:t>
            </a:r>
          </a:p>
          <a:p>
            <a:pPr lvl="0" algn="ctr"/>
            <a:r>
              <a:rPr lang="ru-RU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26% </a:t>
            </a: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детей проконсультированы реаниматологами</a:t>
            </a:r>
            <a:endParaRPr lang="ru-RU" sz="11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37% </a:t>
            </a: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детей проконсультированы рентгенологами</a:t>
            </a:r>
            <a:endParaRPr lang="ru-RU" sz="11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267744" y="6010169"/>
            <a:ext cx="5688632" cy="84783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Century Gothic" panose="020B0502020202020204" pitchFamily="34" charset="0"/>
              </a:rPr>
              <a:t>Публикации отдела  - </a:t>
            </a:r>
            <a:r>
              <a:rPr lang="ru-RU" sz="1200" b="1" dirty="0" smtClean="0">
                <a:latin typeface="Century Gothic" panose="020B0502020202020204" pitchFamily="34" charset="0"/>
              </a:rPr>
              <a:t>3</a:t>
            </a:r>
            <a:r>
              <a:rPr lang="ru-RU" sz="1200" dirty="0" smtClean="0">
                <a:latin typeface="Century Gothic" panose="020B0502020202020204" pitchFamily="34" charset="0"/>
              </a:rPr>
              <a:t> (</a:t>
            </a:r>
            <a:r>
              <a:rPr lang="ru-RU" sz="1200" b="1" dirty="0" smtClean="0">
                <a:latin typeface="Century Gothic" panose="020B0502020202020204" pitchFamily="34" charset="0"/>
              </a:rPr>
              <a:t>2</a:t>
            </a:r>
            <a:r>
              <a:rPr lang="ru-RU" sz="1200" dirty="0" smtClean="0">
                <a:latin typeface="Century Gothic" panose="020B0502020202020204" pitchFamily="34" charset="0"/>
              </a:rPr>
              <a:t> в</a:t>
            </a:r>
            <a:r>
              <a:rPr lang="ru-RU" dirty="0" smtClean="0">
                <a:latin typeface="Century Gothic" panose="020B0502020202020204" pitchFamily="34" charset="0"/>
              </a:rPr>
              <a:t> </a:t>
            </a:r>
            <a:r>
              <a:rPr lang="ru-RU" sz="1100" dirty="0" smtClean="0">
                <a:latin typeface="Century Gothic" panose="020B0502020202020204" pitchFamily="34" charset="0"/>
              </a:rPr>
              <a:t>Материалах </a:t>
            </a:r>
            <a:r>
              <a:rPr lang="en-US" sz="1100" dirty="0" smtClean="0">
                <a:latin typeface="Century Gothic" panose="020B0502020202020204" pitchFamily="34" charset="0"/>
              </a:rPr>
              <a:t>X </a:t>
            </a:r>
            <a:r>
              <a:rPr lang="ru-RU" sz="1100" dirty="0">
                <a:latin typeface="Century Gothic" panose="020B0502020202020204" pitchFamily="34" charset="0"/>
              </a:rPr>
              <a:t>Съезда</a:t>
            </a:r>
            <a:r>
              <a:rPr lang="ru-RU" sz="1100" b="1" dirty="0">
                <a:latin typeface="Century Gothic" panose="020B0502020202020204" pitchFamily="34" charset="0"/>
              </a:rPr>
              <a:t>, 1 </a:t>
            </a:r>
            <a:r>
              <a:rPr lang="ru-RU" sz="1100" dirty="0">
                <a:latin typeface="Century Gothic" panose="020B0502020202020204" pitchFamily="34" charset="0"/>
              </a:rPr>
              <a:t>в Материалы </a:t>
            </a:r>
            <a:r>
              <a:rPr lang="ru-RU" sz="1100" dirty="0" smtClean="0">
                <a:latin typeface="Century Gothic" panose="020B0502020202020204" pitchFamily="34" charset="0"/>
              </a:rPr>
              <a:t>XI </a:t>
            </a:r>
            <a:r>
              <a:rPr lang="ru-RU" sz="1100" dirty="0">
                <a:latin typeface="Century Gothic" panose="020B0502020202020204" pitchFamily="34" charset="0"/>
              </a:rPr>
              <a:t>Евразийского конгресса детских докторов «Ребенок и общество: проблемы здоровья, развития и питания» 9-11 октября 2024 г. г. Баку, </a:t>
            </a:r>
            <a:r>
              <a:rPr lang="ru-RU" sz="1100" dirty="0" err="1">
                <a:latin typeface="Century Gothic" panose="020B0502020202020204" pitchFamily="34" charset="0"/>
              </a:rPr>
              <a:t>стр</a:t>
            </a:r>
            <a:r>
              <a:rPr lang="ru-RU" sz="1100" dirty="0">
                <a:latin typeface="Century Gothic" panose="020B0502020202020204" pitchFamily="34" charset="0"/>
              </a:rPr>
              <a:t> 99</a:t>
            </a:r>
            <a:r>
              <a:rPr lang="ru-RU" sz="1100" b="1" dirty="0" smtClean="0">
                <a:latin typeface="Century Gothic" panose="020B0502020202020204" pitchFamily="34" charset="0"/>
              </a:rPr>
              <a:t>. 1 </a:t>
            </a:r>
            <a:r>
              <a:rPr lang="ru-RU" sz="1100" dirty="0" smtClean="0">
                <a:latin typeface="Century Gothic" panose="020B0502020202020204" pitchFamily="34" charset="0"/>
              </a:rPr>
              <a:t>доклад</a:t>
            </a:r>
            <a:endParaRPr lang="ru-RU" sz="11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608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0"/>
            <a:ext cx="7139136" cy="620688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работы отдела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ОМР на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0" y="476672"/>
            <a:ext cx="91440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Управляющая кнопка: настраиваемая 4">
            <a:hlinkClick r:id="" action="ppaction://noaction" highlightClick="1"/>
          </p:cNvPr>
          <p:cNvSpPr/>
          <p:nvPr/>
        </p:nvSpPr>
        <p:spPr>
          <a:xfrm flipH="1">
            <a:off x="8748464" y="-1"/>
            <a:ext cx="395526" cy="476673"/>
          </a:xfrm>
          <a:prstGeom prst="actionButtonBlank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 smtClean="0">
                <a:solidFill>
                  <a:srgbClr val="002060"/>
                </a:solidFill>
                <a:latin typeface="Century Gothic" pitchFamily="34" charset="0"/>
              </a:rPr>
              <a:t>7</a:t>
            </a:r>
            <a:endParaRPr lang="ru-RU" sz="1200" b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1250" y="620688"/>
            <a:ext cx="8875245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AutoNum type="arabicPeriod"/>
            </a:pPr>
            <a:r>
              <a:rPr lang="ru-RU" sz="15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Осуществление 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аналитической работы по оценке состояния и динамике развития </a:t>
            </a:r>
            <a:r>
              <a:rPr lang="ru-RU" sz="15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состояния здоровья детского населения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проведением анализа медико-демографической ситуации по РК и в разрезе регионов страны;</a:t>
            </a:r>
          </a:p>
          <a:p>
            <a:pPr algn="just"/>
            <a:endParaRPr lang="ru-RU" sz="1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Разработка </a:t>
            </a:r>
            <a:r>
              <a:rPr lang="ru-RU" sz="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перспективных и </a:t>
            </a:r>
            <a:r>
              <a:rPr lang="ru-RU" sz="1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стратегических </a:t>
            </a:r>
            <a:r>
              <a:rPr lang="ru-RU" sz="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планов деятельности </a:t>
            </a:r>
            <a:r>
              <a:rPr lang="ru-RU" sz="1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системы  </a:t>
            </a:r>
            <a:endParaRPr lang="ru-RU" sz="1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здравоохранения</a:t>
            </a:r>
            <a:r>
              <a:rPr lang="ru-RU" sz="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целевых программ </a:t>
            </a:r>
            <a:r>
              <a:rPr lang="ru-RU" sz="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приоритетным направлениям </a:t>
            </a:r>
            <a:r>
              <a:rPr lang="ru-RU" sz="1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развития и с </a:t>
            </a:r>
          </a:p>
          <a:p>
            <a:pPr algn="just"/>
            <a:r>
              <a:rPr lang="ru-RU" sz="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дальнейшим мониторингом по их реализации;</a:t>
            </a:r>
          </a:p>
          <a:p>
            <a:pPr algn="just"/>
            <a:endParaRPr lang="ru-RU" sz="1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algn="just">
              <a:buAutoNum type="arabicPeriod" startAt="3"/>
            </a:pPr>
            <a:r>
              <a:rPr lang="ru-RU" sz="15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проведение </a:t>
            </a:r>
            <a:r>
              <a:rPr lang="ru-RU" sz="15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экспертной 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оценки деятельности </a:t>
            </a:r>
            <a:r>
              <a:rPr lang="ru-RU" sz="15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педиатрической службы в регионах с 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выездом экспертов на места и </a:t>
            </a:r>
            <a:r>
              <a:rPr lang="ru-RU" sz="15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оказание 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организационной, методической и </a:t>
            </a:r>
            <a:r>
              <a:rPr lang="ru-RU" sz="15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консультативно-практической помощи;</a:t>
            </a:r>
          </a:p>
          <a:p>
            <a:pPr marL="228600" indent="-228600" algn="just">
              <a:buAutoNum type="arabicPeriod" startAt="3"/>
            </a:pPr>
            <a:endParaRPr lang="ru-RU" sz="1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algn="just">
              <a:buAutoNum type="arabicPeriod" startAt="3"/>
            </a:pPr>
            <a:r>
              <a:rPr lang="ru-RU" sz="1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Подготовка </a:t>
            </a:r>
            <a:r>
              <a:rPr lang="ru-RU" sz="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информационных материалов к Республиканским штабам, Координационным советам и др. заседаниям МЗ РК с анализом показателей по детской и младенческой смертности и заболеваемости</a:t>
            </a:r>
          </a:p>
          <a:p>
            <a:pPr algn="just"/>
            <a:endParaRPr lang="ru-RU" sz="1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ru-RU" sz="15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 специалистов регионов по актуальным вопросам педиатрии и </a:t>
            </a:r>
            <a:r>
              <a:rPr lang="ru-RU" sz="15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детской хирургии;</a:t>
            </a:r>
          </a:p>
          <a:p>
            <a:pPr algn="just"/>
            <a:endParaRPr lang="ru-RU" sz="1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5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ru-RU" sz="1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и оказание консультативной помощи детям регионов по средствам </a:t>
            </a:r>
          </a:p>
          <a:p>
            <a:pPr algn="just"/>
            <a:r>
              <a:rPr lang="ru-RU" sz="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телемедицины.</a:t>
            </a:r>
          </a:p>
          <a:p>
            <a:pPr algn="just"/>
            <a:endParaRPr lang="ru-RU" sz="15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5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Ежедневная информация в МЗ РК по младенческой смертности и новорожденных в критическом состоянии по республике. Ежедневная информация по критическим новорожденным и детям, 9-ти курируемым регионам. </a:t>
            </a:r>
          </a:p>
          <a:p>
            <a:pPr algn="just"/>
            <a:endParaRPr lang="ru-RU" sz="15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 Публикация статей в научных и периодических изданиях.</a:t>
            </a:r>
            <a:endParaRPr lang="ru-RU" sz="1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13549</TotalTime>
  <Words>1859</Words>
  <Application>Microsoft Office PowerPoint</Application>
  <PresentationFormat>Экран (4:3)</PresentationFormat>
  <Paragraphs>298</Paragraphs>
  <Slides>7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Times New Roman</vt:lpstr>
      <vt:lpstr>Wingdings</vt:lpstr>
      <vt:lpstr>Тема Office</vt:lpstr>
      <vt:lpstr>1_Тема Office</vt:lpstr>
      <vt:lpstr>Презентация PowerPoint</vt:lpstr>
      <vt:lpstr>Реализация стратегических направлений деятельности МЗ РК</vt:lpstr>
      <vt:lpstr>Организационно-методическая помощь региональным медицинским организациям </vt:lpstr>
      <vt:lpstr>Организационно-методическая работа  </vt:lpstr>
      <vt:lpstr>Презентация PowerPoint</vt:lpstr>
      <vt:lpstr>Презентация PowerPoint</vt:lpstr>
      <vt:lpstr>План работы отдела ОМР на 2025 год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Управления организационно-методической работы и медицинской статистики за 2014 год</dc:title>
  <dc:creator>User</dc:creator>
  <cp:lastModifiedBy>Админ</cp:lastModifiedBy>
  <cp:revision>1699</cp:revision>
  <cp:lastPrinted>2025-02-24T10:31:11Z</cp:lastPrinted>
  <dcterms:created xsi:type="dcterms:W3CDTF">2015-02-14T16:36:08Z</dcterms:created>
  <dcterms:modified xsi:type="dcterms:W3CDTF">2025-06-26T05:00:49Z</dcterms:modified>
</cp:coreProperties>
</file>