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</p:sldMasterIdLst>
  <p:notesMasterIdLst>
    <p:notesMasterId r:id="rId20"/>
  </p:notesMasterIdLst>
  <p:sldIdLst>
    <p:sldId id="363" r:id="rId3"/>
    <p:sldId id="332" r:id="rId4"/>
    <p:sldId id="315" r:id="rId5"/>
    <p:sldId id="405" r:id="rId6"/>
    <p:sldId id="419" r:id="rId7"/>
    <p:sldId id="424" r:id="rId8"/>
    <p:sldId id="425" r:id="rId9"/>
    <p:sldId id="423" r:id="rId10"/>
    <p:sldId id="409" r:id="rId11"/>
    <p:sldId id="303" r:id="rId12"/>
    <p:sldId id="394" r:id="rId13"/>
    <p:sldId id="412" r:id="rId14"/>
    <p:sldId id="403" r:id="rId15"/>
    <p:sldId id="416" r:id="rId16"/>
    <p:sldId id="420" r:id="rId17"/>
    <p:sldId id="376" r:id="rId18"/>
    <p:sldId id="422" r:id="rId19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66FFFF"/>
    <a:srgbClr val="FF66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89636" autoAdjust="0"/>
  </p:normalViewPr>
  <p:slideViewPr>
    <p:cSldViewPr>
      <p:cViewPr varScale="1">
        <p:scale>
          <a:sx n="97" d="100"/>
          <a:sy n="97" d="100"/>
        </p:scale>
        <p:origin x="102" y="-1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sz="1600" b="1" i="0" u="sng" strike="noStrike" kern="1200" spc="0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2021 г.</a:t>
            </a:r>
            <a:endParaRPr lang="ru-RU" sz="1600" b="1" i="0" u="sng" strike="noStrike" kern="1200" spc="0" baseline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43882056977693329"/>
          <c:y val="3.1962574355584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7057020897460197"/>
          <c:y val="0.40514823206592981"/>
          <c:w val="0.45755729597776407"/>
          <c:h val="0.516338999820952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8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884-4119-B014-EEF13DED2B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884-4119-B014-EEF13DED2B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884-4119-B014-EEF13DED2B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884-4119-B014-EEF13DED2B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884-4119-B014-EEF13DED2B8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884-4119-B014-EEF13DED2B83}"/>
              </c:ext>
            </c:extLst>
          </c:dPt>
          <c:dLbls>
            <c:dLbl>
              <c:idx val="0"/>
              <c:layout>
                <c:manualLayout>
                  <c:x val="4.8367511450092389E-2"/>
                  <c:y val="-6.219688742067208E-2"/>
                </c:manualLayout>
              </c:layout>
              <c:tx>
                <c:rich>
                  <a:bodyPr/>
                  <a:lstStyle/>
                  <a:p>
                    <a:fld id="{E7883D89-1AA5-4A64-8C24-D5349399A0BF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РДС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884-4119-B014-EEF13DED2B83}"/>
                </c:ext>
              </c:extLst>
            </c:dLbl>
            <c:dLbl>
              <c:idx val="1"/>
              <c:layout>
                <c:manualLayout>
                  <c:x val="-3.528218033234283E-2"/>
                  <c:y val="6.4373516321315771E-2"/>
                </c:manualLayout>
              </c:layout>
              <c:tx>
                <c:rich>
                  <a:bodyPr/>
                  <a:lstStyle/>
                  <a:p>
                    <a:fld id="{B9DB786B-F2C2-4896-B0AF-D863350A0587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ВПР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884-4119-B014-EEF13DED2B83}"/>
                </c:ext>
              </c:extLst>
            </c:dLbl>
            <c:dLbl>
              <c:idx val="2"/>
              <c:layout>
                <c:manualLayout>
                  <c:x val="-3.9775787970808191E-2"/>
                  <c:y val="5.73133203230813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defRPr>
                    </a:pPr>
                    <a:fld id="{03CB202E-428C-4FFC-9CEC-C5F341F5AD5E}" type="VALUE">
                      <a:rPr lang="ru-RU" smtClean="0"/>
                      <a:pPr>
                        <a:defRPr b="1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defRPr>
                      </a:pPr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pPr>
                      <a:defRPr b="1">
                        <a:solidFill>
                          <a:srgbClr val="FF0000"/>
                        </a:solidFill>
                        <a:latin typeface="Century Gothic" panose="020B0502020202020204" pitchFamily="34" charset="0"/>
                      </a:defRPr>
                    </a:pPr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Транзит. </a:t>
                    </a:r>
                    <a:r>
                      <a:rPr lang="ru-RU" sz="1100" dirty="0" err="1" smtClean="0">
                        <a:solidFill>
                          <a:srgbClr val="002060"/>
                        </a:solidFill>
                      </a:rPr>
                      <a:t>тахипноэ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rgbClr val="FF0000"/>
                      </a:solidFill>
                      <a:latin typeface="Century Gothic" panose="020B050202020202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195342793890105"/>
                      <c:h val="0.314375719076644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84-4119-B014-EEF13DED2B83}"/>
                </c:ext>
              </c:extLst>
            </c:dLbl>
            <c:dLbl>
              <c:idx val="3"/>
              <c:layout>
                <c:manualLayout>
                  <c:x val="3.8208179403890666E-2"/>
                  <c:y val="-6.1679391265668182E-2"/>
                </c:manualLayout>
              </c:layout>
              <c:tx>
                <c:rich>
                  <a:bodyPr/>
                  <a:lstStyle/>
                  <a:p>
                    <a:fld id="{DABD0FB0-109F-4287-BEC1-E3E5C265DA5E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Асфиксия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53307356093226"/>
                      <c:h val="0.160694123154879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84-4119-B014-EEF13DED2B83}"/>
                </c:ext>
              </c:extLst>
            </c:dLbl>
            <c:dLbl>
              <c:idx val="4"/>
              <c:layout>
                <c:manualLayout>
                  <c:x val="1.7561734333041586E-2"/>
                  <c:y val="-0.11697464566350887"/>
                </c:manualLayout>
              </c:layout>
              <c:tx>
                <c:rich>
                  <a:bodyPr/>
                  <a:lstStyle/>
                  <a:p>
                    <a:fld id="{0AE213CF-CD43-4CD3-AAB9-DB9D3545730B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ВУП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884-4119-B014-EEF13DED2B83}"/>
                </c:ext>
              </c:extLst>
            </c:dLbl>
            <c:dLbl>
              <c:idx val="5"/>
              <c:layout>
                <c:manualLayout>
                  <c:x val="0.21740467551510489"/>
                  <c:y val="-4.3376983056304427E-2"/>
                </c:manualLayout>
              </c:layout>
              <c:tx>
                <c:rich>
                  <a:bodyPr/>
                  <a:lstStyle/>
                  <a:p>
                    <a:fld id="{F4BD59A8-86AF-421B-A806-672F75F744E3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59409659089371"/>
                      <c:h val="0.2168673961469730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884-4119-B014-EEF13DED2B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РДС</c:v>
                </c:pt>
                <c:pt idx="1">
                  <c:v>ВПР</c:v>
                </c:pt>
                <c:pt idx="2">
                  <c:v>Транзит. тахипоноэ</c:v>
                </c:pt>
                <c:pt idx="3">
                  <c:v>Асфиксия</c:v>
                </c:pt>
                <c:pt idx="4">
                  <c:v>ВУП</c:v>
                </c:pt>
                <c:pt idx="5">
                  <c:v>Сепсис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64</c:v>
                </c:pt>
                <c:pt idx="1">
                  <c:v>9.8000000000000007</c:v>
                </c:pt>
                <c:pt idx="2">
                  <c:v>8</c:v>
                </c:pt>
                <c:pt idx="3">
                  <c:v>6.4</c:v>
                </c:pt>
                <c:pt idx="4">
                  <c:v>5.7</c:v>
                </c:pt>
                <c:pt idx="5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884-4119-B014-EEF13DED2B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sng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sz="1600" b="1" i="0" u="sng" strike="noStrike" kern="1200" spc="0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2022 г.</a:t>
            </a:r>
            <a:endParaRPr lang="ru-RU" sz="1600" b="1" i="0" u="sng" strike="noStrike" kern="1200" spc="0" baseline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42212614644150503"/>
          <c:y val="1.9148199145794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sng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4782660084548433"/>
          <c:y val="0.40397875454534149"/>
          <c:w val="0.51462728092925203"/>
          <c:h val="0.5415939971149543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94-4A98-952B-553485CA824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94-4A98-952B-553485CA824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A94-4A98-952B-553485CA824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A94-4A98-952B-553485CA824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A94-4A98-952B-553485CA824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A94-4A98-952B-553485CA8246}"/>
              </c:ext>
            </c:extLst>
          </c:dPt>
          <c:dLbls>
            <c:dLbl>
              <c:idx val="0"/>
              <c:layout>
                <c:manualLayout>
                  <c:x val="-1.6678359106569472E-16"/>
                  <c:y val="-6.2196969382858819E-2"/>
                </c:manualLayout>
              </c:layout>
              <c:tx>
                <c:rich>
                  <a:bodyPr/>
                  <a:lstStyle/>
                  <a:p>
                    <a:fld id="{E7883D89-1AA5-4A64-8C24-D5349399A0BF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РДС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A94-4A98-952B-553485CA8246}"/>
                </c:ext>
              </c:extLst>
            </c:dLbl>
            <c:dLbl>
              <c:idx val="1"/>
              <c:layout>
                <c:manualLayout>
                  <c:x val="-3.528218033234283E-2"/>
                  <c:y val="6.4373516321315771E-2"/>
                </c:manualLayout>
              </c:layout>
              <c:tx>
                <c:rich>
                  <a:bodyPr/>
                  <a:lstStyle/>
                  <a:p>
                    <a:fld id="{B9DB786B-F2C2-4896-B0AF-D863350A0587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ВУП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A94-4A98-952B-553485CA8246}"/>
                </c:ext>
              </c:extLst>
            </c:dLbl>
            <c:dLbl>
              <c:idx val="2"/>
              <c:layout>
                <c:manualLayout>
                  <c:x val="-6.9887605793116439E-2"/>
                  <c:y val="-4.0415860822720376E-2"/>
                </c:manualLayout>
              </c:layout>
              <c:tx>
                <c:rich>
                  <a:bodyPr/>
                  <a:lstStyle/>
                  <a:p>
                    <a:fld id="{03CB202E-428C-4FFC-9CEC-C5F341F5AD5E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,0%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ВПР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2979229428455"/>
                      <c:h val="0.222081333366587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A94-4A98-952B-553485CA8246}"/>
                </c:ext>
              </c:extLst>
            </c:dLbl>
            <c:dLbl>
              <c:idx val="3"/>
              <c:layout>
                <c:manualLayout>
                  <c:x val="2.5375234169870073E-2"/>
                  <c:y val="-6.1679403041582231E-2"/>
                </c:manualLayout>
              </c:layout>
              <c:tx>
                <c:rich>
                  <a:bodyPr/>
                  <a:lstStyle/>
                  <a:p>
                    <a:fld id="{DABD0FB0-109F-4287-BEC1-E3E5C265DA5E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Асфиксия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386718309289108"/>
                      <c:h val="0.160694099603051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A94-4A98-952B-553485CA8246}"/>
                </c:ext>
              </c:extLst>
            </c:dLbl>
            <c:dLbl>
              <c:idx val="4"/>
              <c:layout>
                <c:manualLayout>
                  <c:x val="6.4088019369262589E-2"/>
                  <c:y val="-5.8683672335726897E-2"/>
                </c:manualLayout>
              </c:layout>
              <c:tx>
                <c:rich>
                  <a:bodyPr/>
                  <a:lstStyle/>
                  <a:p>
                    <a:fld id="{0AE213CF-CD43-4CD3-AAB9-DB9D3545730B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44406733645915"/>
                      <c:h val="0.2137180261825237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A94-4A98-952B-553485CA8246}"/>
                </c:ext>
              </c:extLst>
            </c:dLbl>
            <c:dLbl>
              <c:idx val="5"/>
              <c:layout>
                <c:manualLayout>
                  <c:x val="0.18514200009421669"/>
                  <c:y val="-4.33769830563044E-2"/>
                </c:manualLayout>
              </c:layout>
              <c:tx>
                <c:rich>
                  <a:bodyPr/>
                  <a:lstStyle/>
                  <a:p>
                    <a:fld id="{F4BD59A8-86AF-421B-A806-672F75F744E3}" type="VALUE">
                      <a:rPr lang="ru-RU" smtClean="0"/>
                      <a:pPr/>
                      <a:t>[ЗНАЧЕНИЕ]</a:t>
                    </a:fld>
                    <a:r>
                      <a:rPr lang="ru-RU" dirty="0" smtClean="0"/>
                      <a:t>%</a:t>
                    </a:r>
                  </a:p>
                  <a:p>
                    <a:r>
                      <a:rPr lang="ru-RU" sz="1100" dirty="0" smtClean="0">
                        <a:solidFill>
                          <a:srgbClr val="002060"/>
                        </a:solidFill>
                      </a:rPr>
                      <a:t>Сепсис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A94-4A98-952B-553485CA82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РДС</c:v>
                </c:pt>
                <c:pt idx="1">
                  <c:v>ВУП</c:v>
                </c:pt>
                <c:pt idx="2">
                  <c:v>ВПР</c:v>
                </c:pt>
                <c:pt idx="3">
                  <c:v>Асфиксия</c:v>
                </c:pt>
                <c:pt idx="4">
                  <c:v>Сепсис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63</c:v>
                </c:pt>
                <c:pt idx="1">
                  <c:v>14</c:v>
                </c:pt>
                <c:pt idx="2">
                  <c:v>13</c:v>
                </c:pt>
                <c:pt idx="3">
                  <c:v>8.1</c:v>
                </c:pt>
                <c:pt idx="4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A94-4A98-952B-553485CA8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7030A0"/>
                </a:solidFill>
              </a:defRPr>
            </a:pPr>
            <a:r>
              <a:rPr lang="ru-RU" sz="12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Количество, проведенных </a:t>
            </a:r>
            <a:r>
              <a:rPr lang="ru-RU" sz="1200" b="1" i="0" u="none" strike="noStrike" kern="1200" baseline="0" dirty="0" err="1" smtClean="0">
                <a:solidFill>
                  <a:srgbClr val="7030A0"/>
                </a:solidFill>
                <a:latin typeface="Century Gothic" panose="020B0502020202020204" pitchFamily="34" charset="0"/>
                <a:ea typeface="+mn-ea"/>
                <a:cs typeface="+mn-cs"/>
              </a:rPr>
              <a:t>телеконсультаций</a:t>
            </a:r>
            <a:r>
              <a:rPr lang="ru-RU" sz="1200" b="1" i="0" u="none" strike="noStrike" kern="1200" baseline="0" dirty="0" smtClean="0">
                <a:solidFill>
                  <a:srgbClr val="7030A0"/>
                </a:solidFill>
                <a:latin typeface="Century Gothic" panose="020B0502020202020204" pitchFamily="34" charset="0"/>
                <a:ea typeface="+mn-ea"/>
                <a:cs typeface="+mn-cs"/>
              </a:rPr>
              <a:t> сотрудниками НЦПДХ</a:t>
            </a:r>
            <a:endParaRPr lang="ru-RU" sz="1200" b="1" i="0" u="none" strike="noStrike" kern="1200" baseline="0" dirty="0">
              <a:solidFill>
                <a:srgbClr val="7030A0"/>
              </a:solidFill>
              <a:latin typeface="Century Gothic" panose="020B0502020202020204" pitchFamily="34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0978299071364195"/>
          <c:y val="9.4341795123792042E-3"/>
        </c:manualLayout>
      </c:layout>
      <c:overlay val="0"/>
    </c:title>
    <c:autoTitleDeleted val="0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0611787218874816E-3"/>
          <c:y val="0.34336290614328507"/>
          <c:w val="0.84692974315451897"/>
          <c:h val="0.489909300201212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7B0-4585-8690-DAFC54D7FB45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7B0-4585-8690-DAFC54D7FB4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27B0-4585-8690-DAFC54D7FB4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27B0-4585-8690-DAFC54D7FB4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27B0-4585-8690-DAFC54D7FB45}"/>
              </c:ext>
            </c:extLst>
          </c:dPt>
          <c:dLbls>
            <c:dLbl>
              <c:idx val="4"/>
              <c:layout>
                <c:manualLayout>
                  <c:x val="0"/>
                  <c:y val="9.4341795123792042E-3"/>
                </c:manualLayout>
              </c:layout>
              <c:spPr/>
              <c:txPr>
                <a:bodyPr/>
                <a:lstStyle/>
                <a:p>
                  <a:pPr>
                    <a:defRPr sz="1100" b="1">
                      <a:solidFill>
                        <a:srgbClr val="FF0000"/>
                      </a:solidFill>
                      <a:latin typeface="Century Gothic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7B0-4585-8690-DAFC54D7FB4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rgbClr val="FF0000"/>
                      </a:solidFill>
                      <a:latin typeface="Century Gothic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E16F-4649-85CA-BDBB6CFF65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002060"/>
                    </a:solidFill>
                    <a:latin typeface="Century Gothic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2018 год</c:v>
                </c:pt>
                <c:pt idx="1">
                  <c:v>2019 год </c:v>
                </c:pt>
                <c:pt idx="2">
                  <c:v>2020 год</c:v>
                </c:pt>
                <c:pt idx="3">
                  <c:v>2021 год</c:v>
                </c:pt>
                <c:pt idx="4">
                  <c:v>2022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320</c:v>
                </c:pt>
                <c:pt idx="1">
                  <c:v>481</c:v>
                </c:pt>
                <c:pt idx="2">
                  <c:v>812</c:v>
                </c:pt>
                <c:pt idx="3">
                  <c:v>680</c:v>
                </c:pt>
                <c:pt idx="4">
                  <c:v>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7B0-4585-8690-DAFC54D7FB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37167744"/>
        <c:axId val="237169280"/>
        <c:axId val="0"/>
      </c:bar3DChart>
      <c:catAx>
        <c:axId val="237167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Century Gothic" pitchFamily="34" charset="0"/>
              </a:defRPr>
            </a:pPr>
            <a:endParaRPr lang="ru-RU"/>
          </a:p>
        </c:txPr>
        <c:crossAx val="237169280"/>
        <c:crosses val="autoZero"/>
        <c:auto val="1"/>
        <c:lblAlgn val="ctr"/>
        <c:lblOffset val="100"/>
        <c:noMultiLvlLbl val="0"/>
      </c:catAx>
      <c:valAx>
        <c:axId val="237169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371677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7030A0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Количество </a:t>
            </a:r>
            <a:r>
              <a:rPr lang="ru-RU" sz="1200" b="1" dirty="0" err="1" smtClean="0">
                <a:solidFill>
                  <a:srgbClr val="7030A0"/>
                </a:solidFill>
                <a:latin typeface="Century Gothic" panose="020B0502020202020204" pitchFamily="34" charset="0"/>
              </a:rPr>
              <a:t>телеконсультаций</a:t>
            </a:r>
            <a:r>
              <a:rPr lang="ru-RU" sz="12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по профилям заболеваний</a:t>
            </a:r>
            <a:r>
              <a:rPr lang="ru-RU" sz="1200" b="1" baseline="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 </a:t>
            </a:r>
            <a:endParaRPr lang="ru-RU" sz="12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11983010485607422"/>
          <c:y val="3.4997805121924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7030A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9519392025224711E-2"/>
          <c:y val="0.20207917277484075"/>
          <c:w val="0.93048060797477528"/>
          <c:h val="0.371194867236973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4697441025071289E-2"/>
                  <c:y val="4.30169005611842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C6C-4974-AA96-1EE4E5916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Пульмонология</c:v>
                </c:pt>
                <c:pt idx="1">
                  <c:v>Гастроэнтерология</c:v>
                </c:pt>
                <c:pt idx="2">
                  <c:v>Хирургия</c:v>
                </c:pt>
                <c:pt idx="3">
                  <c:v>Кардиоревматология</c:v>
                </c:pt>
                <c:pt idx="4">
                  <c:v>Онкология</c:v>
                </c:pt>
                <c:pt idx="5">
                  <c:v>Неврология</c:v>
                </c:pt>
                <c:pt idx="6">
                  <c:v>Неонаталогия</c:v>
                </c:pt>
                <c:pt idx="7">
                  <c:v>Кардиохирургия</c:v>
                </c:pt>
                <c:pt idx="8">
                  <c:v>Урология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227</c:v>
                </c:pt>
                <c:pt idx="1">
                  <c:v>106</c:v>
                </c:pt>
                <c:pt idx="2">
                  <c:v>26</c:v>
                </c:pt>
                <c:pt idx="3">
                  <c:v>122</c:v>
                </c:pt>
                <c:pt idx="4">
                  <c:v>69</c:v>
                </c:pt>
                <c:pt idx="5">
                  <c:v>32</c:v>
                </c:pt>
                <c:pt idx="6">
                  <c:v>60</c:v>
                </c:pt>
                <c:pt idx="7">
                  <c:v>28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6C-4974-AA96-1EE4E59169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3985377286121647E-3"/>
                  <c:y val="4.30169005611842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C6C-4974-AA96-1EE4E59169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206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Пульмонология</c:v>
                </c:pt>
                <c:pt idx="1">
                  <c:v>Гастроэнтерология</c:v>
                </c:pt>
                <c:pt idx="2">
                  <c:v>Хирургия</c:v>
                </c:pt>
                <c:pt idx="3">
                  <c:v>Кардиоревматология</c:v>
                </c:pt>
                <c:pt idx="4">
                  <c:v>Онкология</c:v>
                </c:pt>
                <c:pt idx="5">
                  <c:v>Неврология</c:v>
                </c:pt>
                <c:pt idx="6">
                  <c:v>Неонаталогия</c:v>
                </c:pt>
                <c:pt idx="7">
                  <c:v>Кардиохирургия</c:v>
                </c:pt>
                <c:pt idx="8">
                  <c:v>Урология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244</c:v>
                </c:pt>
                <c:pt idx="1">
                  <c:v>133</c:v>
                </c:pt>
                <c:pt idx="2">
                  <c:v>73</c:v>
                </c:pt>
                <c:pt idx="3">
                  <c:v>67</c:v>
                </c:pt>
                <c:pt idx="4">
                  <c:v>49</c:v>
                </c:pt>
                <c:pt idx="5">
                  <c:v>19</c:v>
                </c:pt>
                <c:pt idx="6">
                  <c:v>17</c:v>
                </c:pt>
                <c:pt idx="7">
                  <c:v>11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6C-4974-AA96-1EE4E5916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2538048"/>
        <c:axId val="322543624"/>
      </c:barChart>
      <c:catAx>
        <c:axId val="322538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322543624"/>
        <c:crosses val="autoZero"/>
        <c:auto val="1"/>
        <c:lblAlgn val="ctr"/>
        <c:lblOffset val="100"/>
        <c:noMultiLvlLbl val="0"/>
      </c:catAx>
      <c:valAx>
        <c:axId val="322543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22538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2661466847598941"/>
          <c:y val="0.15408890882042914"/>
          <c:w val="0.14383487277890089"/>
          <c:h val="0.11524600247668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b="1" i="0" u="none" strike="noStrike" kern="1200" baseline="0" dirty="0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rPr>
              <a:t>Количество, проведенных </a:t>
            </a:r>
            <a:r>
              <a:rPr lang="ru-RU" sz="1600" b="1" i="0" u="none" strike="noStrike" kern="1200" baseline="0" dirty="0" err="1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rPr>
              <a:t>телеконсультаций</a:t>
            </a:r>
            <a:r>
              <a:rPr lang="ru-RU" sz="1600" b="1" i="0" u="none" strike="noStrike" kern="1200" baseline="0" dirty="0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rPr>
              <a:t> в разрезе регионов РК </a:t>
            </a:r>
            <a:endParaRPr lang="ru-RU" sz="1600" b="1" i="0" u="none" strike="noStrike" kern="1200" baseline="0" dirty="0">
              <a:solidFill>
                <a:srgbClr val="002060"/>
              </a:solidFill>
              <a:latin typeface="Century Gothic" panose="020B0502020202020204" pitchFamily="34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3562844109436481"/>
          <c:y val="2.737596031419842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658652594634273E-2"/>
          <c:y val="0.27634666731813307"/>
          <c:w val="0.95441387660023203"/>
          <c:h val="0.370501289041280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г.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Century Gothic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Туркестанская</c:v>
                </c:pt>
                <c:pt idx="1">
                  <c:v>Мангистауская</c:v>
                </c:pt>
                <c:pt idx="2">
                  <c:v>г. Шымкент</c:v>
                </c:pt>
                <c:pt idx="3">
                  <c:v>Кызылординская</c:v>
                </c:pt>
                <c:pt idx="4">
                  <c:v>Алматинская</c:v>
                </c:pt>
                <c:pt idx="5">
                  <c:v>Жамбылская</c:v>
                </c:pt>
                <c:pt idx="6">
                  <c:v>В-Казахстанская</c:v>
                </c:pt>
                <c:pt idx="7">
                  <c:v>г.Алматы</c:v>
                </c:pt>
                <c:pt idx="8">
                  <c:v>Атырауская</c:v>
                </c:pt>
                <c:pt idx="9">
                  <c:v>Павлодарская</c:v>
                </c:pt>
                <c:pt idx="10">
                  <c:v>Карагандинская</c:v>
                </c:pt>
                <c:pt idx="11">
                  <c:v>Актюбинская</c:v>
                </c:pt>
                <c:pt idx="12">
                  <c:v>С-Казахстанская</c:v>
                </c:pt>
                <c:pt idx="13">
                  <c:v>З-Казахстанская</c:v>
                </c:pt>
                <c:pt idx="14">
                  <c:v>г. Астана</c:v>
                </c:pt>
                <c:pt idx="15">
                  <c:v>Костанайская</c:v>
                </c:pt>
                <c:pt idx="16">
                  <c:v>Акмолинская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73</c:v>
                </c:pt>
                <c:pt idx="1">
                  <c:v>64</c:v>
                </c:pt>
                <c:pt idx="2">
                  <c:v>51</c:v>
                </c:pt>
                <c:pt idx="3">
                  <c:v>69</c:v>
                </c:pt>
                <c:pt idx="4">
                  <c:v>76</c:v>
                </c:pt>
                <c:pt idx="5">
                  <c:v>60</c:v>
                </c:pt>
                <c:pt idx="6">
                  <c:v>35</c:v>
                </c:pt>
                <c:pt idx="7">
                  <c:v>57</c:v>
                </c:pt>
                <c:pt idx="8">
                  <c:v>21</c:v>
                </c:pt>
                <c:pt idx="9">
                  <c:v>13</c:v>
                </c:pt>
                <c:pt idx="10">
                  <c:v>51</c:v>
                </c:pt>
                <c:pt idx="11">
                  <c:v>23</c:v>
                </c:pt>
                <c:pt idx="12">
                  <c:v>18</c:v>
                </c:pt>
                <c:pt idx="13">
                  <c:v>12</c:v>
                </c:pt>
                <c:pt idx="14">
                  <c:v>23</c:v>
                </c:pt>
                <c:pt idx="15">
                  <c:v>15</c:v>
                </c:pt>
                <c:pt idx="16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19-4062-95C5-9FCB68DFEC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 г.</c:v>
                </c:pt>
              </c:strCache>
            </c:strRef>
          </c:tx>
          <c:spPr>
            <a:solidFill>
              <a:schemeClr val="accent5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Century Gothic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Туркестанская</c:v>
                </c:pt>
                <c:pt idx="1">
                  <c:v>Мангистауская</c:v>
                </c:pt>
                <c:pt idx="2">
                  <c:v>г. Шымкент</c:v>
                </c:pt>
                <c:pt idx="3">
                  <c:v>Кызылординская</c:v>
                </c:pt>
                <c:pt idx="4">
                  <c:v>Алматинская</c:v>
                </c:pt>
                <c:pt idx="5">
                  <c:v>Жамбылская</c:v>
                </c:pt>
                <c:pt idx="6">
                  <c:v>В-Казахстанская</c:v>
                </c:pt>
                <c:pt idx="7">
                  <c:v>г.Алматы</c:v>
                </c:pt>
                <c:pt idx="8">
                  <c:v>Атырауская</c:v>
                </c:pt>
                <c:pt idx="9">
                  <c:v>Павлодарская</c:v>
                </c:pt>
                <c:pt idx="10">
                  <c:v>Карагандинская</c:v>
                </c:pt>
                <c:pt idx="11">
                  <c:v>Актюбинская</c:v>
                </c:pt>
                <c:pt idx="12">
                  <c:v>С-Казахстанская</c:v>
                </c:pt>
                <c:pt idx="13">
                  <c:v>З-Казахстанская</c:v>
                </c:pt>
                <c:pt idx="14">
                  <c:v>г. Астана</c:v>
                </c:pt>
                <c:pt idx="15">
                  <c:v>Костанайская</c:v>
                </c:pt>
                <c:pt idx="16">
                  <c:v>Акмолинская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89</c:v>
                </c:pt>
                <c:pt idx="1">
                  <c:v>75</c:v>
                </c:pt>
                <c:pt idx="2">
                  <c:v>71</c:v>
                </c:pt>
                <c:pt idx="3">
                  <c:v>67</c:v>
                </c:pt>
                <c:pt idx="4">
                  <c:v>56</c:v>
                </c:pt>
                <c:pt idx="5">
                  <c:v>50</c:v>
                </c:pt>
                <c:pt idx="6">
                  <c:v>53</c:v>
                </c:pt>
                <c:pt idx="7">
                  <c:v>42</c:v>
                </c:pt>
                <c:pt idx="8">
                  <c:v>34</c:v>
                </c:pt>
                <c:pt idx="9">
                  <c:v>21</c:v>
                </c:pt>
                <c:pt idx="10">
                  <c:v>20</c:v>
                </c:pt>
                <c:pt idx="11">
                  <c:v>17</c:v>
                </c:pt>
                <c:pt idx="12">
                  <c:v>13</c:v>
                </c:pt>
                <c:pt idx="13">
                  <c:v>13</c:v>
                </c:pt>
                <c:pt idx="14">
                  <c:v>10</c:v>
                </c:pt>
                <c:pt idx="15">
                  <c:v>6</c:v>
                </c:pt>
                <c:pt idx="1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19-4062-95C5-9FCB68DFEC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256960"/>
        <c:axId val="183258496"/>
      </c:barChart>
      <c:catAx>
        <c:axId val="18325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Century Gothic" pitchFamily="34" charset="0"/>
              </a:defRPr>
            </a:pPr>
            <a:endParaRPr lang="ru-RU"/>
          </a:p>
        </c:txPr>
        <c:crossAx val="183258496"/>
        <c:crosses val="autoZero"/>
        <c:auto val="1"/>
        <c:lblAlgn val="ctr"/>
        <c:lblOffset val="100"/>
        <c:noMultiLvlLbl val="0"/>
      </c:catAx>
      <c:valAx>
        <c:axId val="1832584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832569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433166500995753"/>
          <c:y val="0.14058597488596944"/>
          <c:w val="8.4394112948139255E-2"/>
          <c:h val="0.16501237307182703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0.13956</cdr:x>
      <cdr:y>0.10425</cdr:y>
    </cdr:from>
    <cdr:to>
      <cdr:x>0.13956</cdr:x>
      <cdr:y>0.17568</cdr:y>
    </cdr:to>
    <cdr:cxnSp macro="">
      <cdr:nvCxnSpPr>
        <cdr:cNvPr id="2" name="Прямая со стрелкой 1"/>
        <cdr:cNvCxnSpPr/>
      </cdr:nvCxnSpPr>
      <cdr:spPr>
        <a:xfrm xmlns:a="http://schemas.openxmlformats.org/drawingml/2006/main" flipV="1">
          <a:off x="844163" y="307766"/>
          <a:ext cx="0" cy="21088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0.34194</cdr:x>
      <cdr:y>0.29937</cdr:y>
    </cdr:from>
    <cdr:to>
      <cdr:x>0.34194</cdr:x>
      <cdr:y>0.3708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2068299" y="883830"/>
          <a:ext cx="0" cy="21088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0.25296</cdr:x>
      <cdr:y>0.25059</cdr:y>
    </cdr:from>
    <cdr:to>
      <cdr:x>0.25296</cdr:x>
      <cdr:y>0.32202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V="1">
          <a:off x="1530043" y="739814"/>
          <a:ext cx="0" cy="21088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0.09001</cdr:x>
      <cdr:y>0.13622</cdr:y>
    </cdr:from>
    <cdr:to>
      <cdr:x>0.09001</cdr:x>
      <cdr:y>0.20661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flipV="1">
          <a:off x="806031" y="379168"/>
          <a:ext cx="0" cy="19592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0.2026</cdr:x>
      <cdr:y>0.21383</cdr:y>
    </cdr:from>
    <cdr:to>
      <cdr:x>0.2026</cdr:x>
      <cdr:y>0.29144</cdr:y>
    </cdr:to>
    <cdr:cxnSp macro="">
      <cdr:nvCxnSpPr>
        <cdr:cNvPr id="4" name="Прямая со стрелкой 3"/>
        <cdr:cNvCxnSpPr/>
      </cdr:nvCxnSpPr>
      <cdr:spPr>
        <a:xfrm xmlns:a="http://schemas.openxmlformats.org/drawingml/2006/main" flipV="1">
          <a:off x="1814143" y="595192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0.1463</cdr:x>
      <cdr:y>0.18796</cdr:y>
    </cdr:from>
    <cdr:to>
      <cdr:x>0.1463</cdr:x>
      <cdr:y>0.26557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1310087" y="523184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0.42776</cdr:x>
      <cdr:y>0.29144</cdr:y>
    </cdr:from>
    <cdr:to>
      <cdr:x>0.42776</cdr:x>
      <cdr:y>0.36905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3830367" y="811216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0.5323</cdr:x>
      <cdr:y>0.36905</cdr:y>
    </cdr:from>
    <cdr:to>
      <cdr:x>0.5323</cdr:x>
      <cdr:y>0.44666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V="1">
          <a:off x="4766471" y="1027240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0.58859</cdr:x>
      <cdr:y>0.39492</cdr:y>
    </cdr:from>
    <cdr:to>
      <cdr:x>0.58859</cdr:x>
      <cdr:y>0.47253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 flipV="1">
          <a:off x="5270527" y="1099248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0.81375</cdr:x>
      <cdr:y>0.42239</cdr:y>
    </cdr:from>
    <cdr:to>
      <cdr:x>0.81375</cdr:x>
      <cdr:y>0.5</cdr:y>
    </cdr:to>
    <cdr:cxnSp macro="">
      <cdr:nvCxnSpPr>
        <cdr:cNvPr id="9" name="Прямая со стрелкой 8"/>
        <cdr:cNvCxnSpPr/>
      </cdr:nvCxnSpPr>
      <cdr:spPr>
        <a:xfrm xmlns:a="http://schemas.openxmlformats.org/drawingml/2006/main" flipV="1">
          <a:off x="7286751" y="1175707"/>
          <a:ext cx="0" cy="216025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B3C40B8A-DE10-44D1-9F16-4C58B3D8A9C3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6"/>
            <a:ext cx="2971800" cy="497364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FFD3F352-8AB3-4100-873E-CC0A75ABE7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56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546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31,9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F693F-C0F2-4C62-A743-4E1FFD815F93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406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501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5D2C9-ADB2-40D4-A56B-258D5A4193CE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29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5" y="4733592"/>
            <a:ext cx="4764087" cy="3782037"/>
          </a:xfrm>
          <a:noFill/>
          <a:ln/>
        </p:spPr>
        <p:txBody>
          <a:bodyPr wrap="none" lIns="83182" tIns="41591" rIns="83182" bIns="41591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74094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5D2C9-ADB2-40D4-A56B-258D5A4193CE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29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5" y="4733592"/>
            <a:ext cx="4764087" cy="3782037"/>
          </a:xfrm>
          <a:noFill/>
          <a:ln/>
        </p:spPr>
        <p:txBody>
          <a:bodyPr wrap="none" lIns="83182" tIns="41591" rIns="83182" bIns="41591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65624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95D2C9-ADB2-40D4-A56B-258D5A4193C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29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5" y="4733592"/>
            <a:ext cx="4764087" cy="3782037"/>
          </a:xfrm>
          <a:noFill/>
          <a:ln/>
        </p:spPr>
        <p:txBody>
          <a:bodyPr wrap="none" lIns="83182" tIns="41591" rIns="83182" bIns="41591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70741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95D2C9-ADB2-40D4-A56B-258D5A4193C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1401764" y="994729"/>
            <a:ext cx="4054475" cy="341074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1429" tIns="45714" rIns="91429" bIns="4571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/>
          </p:nvPr>
        </p:nvSpPr>
        <p:spPr>
          <a:xfrm>
            <a:off x="1046165" y="4733592"/>
            <a:ext cx="4764087" cy="3782037"/>
          </a:xfrm>
          <a:noFill/>
          <a:ln/>
        </p:spPr>
        <p:txBody>
          <a:bodyPr wrap="none" lIns="83182" tIns="41591" rIns="83182" bIns="41591" anchor="ctr"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83208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96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3F352-8AB3-4100-873E-CC0A75ABE7E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681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4BDC1-17C2-42E6-BFF9-2C1AD7174EA0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96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87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95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646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749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525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126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385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8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2958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103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417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266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52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6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1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41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79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03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73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2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54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69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38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26A60-CB5E-4D97-ACFC-F768E0805024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1584-767D-4A42-906E-E00918B0A92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4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252095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Отчет </a:t>
            </a:r>
            <a:br>
              <a:rPr lang="ru-RU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Отдела организационно-методической работы и медицинской статистики</a:t>
            </a:r>
            <a:r>
              <a:rPr lang="en-US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/>
            </a:r>
            <a:br>
              <a:rPr lang="en-US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по итогам 2022 года</a:t>
            </a:r>
            <a:endParaRPr lang="ru-RU" b="1" dirty="0" smtClean="0">
              <a:solidFill>
                <a:srgbClr val="3D3991"/>
              </a:solidFill>
              <a:latin typeface="Century Gothic" pitchFamily="34" charset="0"/>
            </a:endParaRPr>
          </a:p>
        </p:txBody>
      </p:sp>
      <p:pic>
        <p:nvPicPr>
          <p:cNvPr id="7171" name="Picture 2" descr="C:\Users\1\Desktop\Логотип НЦПДХ\Логотип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640"/>
            <a:ext cx="44644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3820"/>
            <a:ext cx="8572560" cy="54984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Оказание консультативной помощи регионам по средствам </a:t>
            </a:r>
            <a:r>
              <a:rPr lang="ru-RU" sz="2000" b="1" dirty="0" err="1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телеконсультаций</a:t>
            </a:r>
            <a:endParaRPr lang="ru-RU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197697820"/>
              </p:ext>
            </p:extLst>
          </p:nvPr>
        </p:nvGraphicFramePr>
        <p:xfrm>
          <a:off x="179511" y="692696"/>
          <a:ext cx="2808313" cy="269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Прямая со стрелкой 11"/>
          <p:cNvCxnSpPr/>
          <p:nvPr/>
        </p:nvCxnSpPr>
        <p:spPr>
          <a:xfrm>
            <a:off x="2401525" y="1911309"/>
            <a:ext cx="0" cy="25029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931" y="682385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401525" y="1911309"/>
            <a:ext cx="730315" cy="250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н</a:t>
            </a:r>
            <a:r>
              <a:rPr lang="ru-RU" sz="1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а 5,9%</a:t>
            </a:r>
            <a:endParaRPr lang="ru-RU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657254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10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1326842044"/>
              </p:ext>
            </p:extLst>
          </p:nvPr>
        </p:nvGraphicFramePr>
        <p:xfrm>
          <a:off x="2935749" y="672962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71753" y="3517617"/>
            <a:ext cx="5976665" cy="261610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Каждый 3 ребенок был консультирован реаниматологом и рентгенологом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486748059"/>
              </p:ext>
            </p:extLst>
          </p:nvPr>
        </p:nvGraphicFramePr>
        <p:xfrm>
          <a:off x="165569" y="3985936"/>
          <a:ext cx="8954499" cy="2783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8560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453" y="-23842"/>
            <a:ext cx="8373616" cy="476672"/>
          </a:xfrm>
        </p:spPr>
        <p:txBody>
          <a:bodyPr>
            <a:normAutofit fontScale="90000"/>
          </a:bodyPr>
          <a:lstStyle/>
          <a:p>
            <a:pPr lvl="0"/>
            <a:r>
              <a:rPr lang="ru-RU" alt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Times New Roman" pitchFamily="18" charset="0"/>
                <a:cs typeface="Times New Roman" pitchFamily="18" charset="0"/>
              </a:rPr>
            </a:br>
            <a:r>
              <a:rPr lang="ru-RU" altLang="ru-RU" sz="22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КЛИНИЧЕСКАЯ ДЕЯТЕЛЬНОСТЬ НЦПДХ</a:t>
            </a:r>
            <a:br>
              <a:rPr lang="ru-RU" altLang="ru-RU" sz="22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2800" b="1" dirty="0" smtClean="0">
                <a:solidFill>
                  <a:schemeClr val="tx2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b="1" dirty="0" smtClean="0">
                <a:solidFill>
                  <a:schemeClr val="tx2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  <a:latin typeface="Century Gothic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714698"/>
              </p:ext>
            </p:extLst>
          </p:nvPr>
        </p:nvGraphicFramePr>
        <p:xfrm>
          <a:off x="251514" y="1052737"/>
          <a:ext cx="8661819" cy="4095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29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64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38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3853">
                  <a:extLst>
                    <a:ext uri="{9D8B030D-6E8A-4147-A177-3AD203B41FA5}">
                      <a16:colId xmlns:a16="http://schemas.microsoft.com/office/drawing/2014/main" val="3845463892"/>
                    </a:ext>
                  </a:extLst>
                </a:gridCol>
                <a:gridCol w="1373853">
                  <a:extLst>
                    <a:ext uri="{9D8B030D-6E8A-4147-A177-3AD203B41FA5}">
                      <a16:colId xmlns:a16="http://schemas.microsoft.com/office/drawing/2014/main" val="2832552349"/>
                    </a:ext>
                  </a:extLst>
                </a:gridCol>
              </a:tblGrid>
              <a:tr h="8545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Наименование 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</a:rPr>
                        <a:t>показателя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2018 г.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2019 г.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2020 г.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2021 г.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2022 г.</a:t>
                      </a:r>
                      <a:endParaRPr lang="ru-RU" sz="1400" b="1" dirty="0">
                        <a:solidFill>
                          <a:schemeClr val="bg1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Коечный фонд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285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285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285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285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285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5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% выполнения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койко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-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дней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103,6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88,5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81,0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104,2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103,6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Среднее число работы койки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352,4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341,6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272,1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349,5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347,5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7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Средняя длительность пребывания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14,6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 14,9 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15,7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14,0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13,3↓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</a:rPr>
                        <a:t>Оборот койки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24,1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  22,9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17,5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26,2↑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Летальность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1,2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  1,2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  1,9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Calibri"/>
                          <a:cs typeface="Times New Roman"/>
                        </a:rPr>
                        <a:t>1,1↓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403648" y="556196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 smtClean="0">
                <a:solidFill>
                  <a:srgbClr val="002060"/>
                </a:solidFill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Динамика основных показателей за последние 5 лет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73188" y="6141954"/>
            <a:ext cx="8640146" cy="648974"/>
          </a:xfrm>
          <a:prstGeom prst="rect">
            <a:avLst/>
          </a:pr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b="1" dirty="0" smtClean="0">
                <a:solidFill>
                  <a:srgbClr val="002060"/>
                </a:solidFill>
                <a:latin typeface="Century Gothic" pitchFamily="34" charset="0"/>
              </a:rPr>
              <a:t>     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Общие показатели работы коечного фонда НЦПДХ в 2022 году улучшились за счет увеличения оборота койки, снижения средней длительности пребывания больных в стационаре, а также за счет снижения показателя общей летальности.</a:t>
            </a:r>
          </a:p>
          <a:p>
            <a:pPr algn="just"/>
            <a:r>
              <a:rPr lang="ru-RU" sz="1400" b="1" dirty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Century Gothic" pitchFamily="34" charset="0"/>
              </a:rPr>
              <a:t>     </a:t>
            </a:r>
            <a:endParaRPr lang="ru-RU" sz="14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188" y="5208038"/>
            <a:ext cx="8640146" cy="81325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/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      В 2022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г. всего пролечено </a:t>
            </a:r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7 316 пациентов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на сумму </a:t>
            </a:r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6 240 094 581,56 тенге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по мониторингу экспертизы ФСМС снято </a:t>
            </a:r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 6 233 274,96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тенге (</a:t>
            </a:r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0,1%)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и оплачено </a:t>
            </a:r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6 233 861 306,60 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тенге. </a:t>
            </a:r>
          </a:p>
          <a:p>
            <a:pPr algn="just"/>
            <a:r>
              <a:rPr lang="ru-RU" sz="1200" dirty="0" smtClean="0">
                <a:solidFill>
                  <a:srgbClr val="002060"/>
                </a:solidFill>
                <a:latin typeface="Century Gothic" pitchFamily="34" charset="0"/>
              </a:rPr>
              <a:t>      В 2021 г. всего пролечено 6 979 пациентов на сумму 5 321 126 250,00 тенге, по мониторингу экспертизы ФСМС снято 32 837 674,35 тенге (0,6%) и оплачено 5 288 288 575,65 тенге</a:t>
            </a:r>
            <a:r>
              <a:rPr lang="ru-RU" sz="1200" dirty="0">
                <a:solidFill>
                  <a:srgbClr val="002060"/>
                </a:solidFill>
                <a:latin typeface="Century Gothic" pitchFamily="34" charset="0"/>
              </a:rPr>
              <a:t>. </a:t>
            </a:r>
            <a:endParaRPr lang="ru-RU" sz="1200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algn="just"/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     </a:t>
            </a:r>
            <a:endParaRPr lang="ru-RU" sz="12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11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32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8614"/>
            <a:ext cx="8928992" cy="34605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Показатели работы коечного фонда в разрезе отделений</a:t>
            </a:r>
          </a:p>
        </p:txBody>
      </p:sp>
      <p:graphicFrame>
        <p:nvGraphicFramePr>
          <p:cNvPr id="4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430070"/>
              </p:ext>
            </p:extLst>
          </p:nvPr>
        </p:nvGraphicFramePr>
        <p:xfrm>
          <a:off x="179511" y="404664"/>
          <a:ext cx="8789180" cy="449536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232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64598631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25903109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83347533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221867212"/>
                    </a:ext>
                  </a:extLst>
                </a:gridCol>
                <a:gridCol w="652275">
                  <a:extLst>
                    <a:ext uri="{9D8B030D-6E8A-4147-A177-3AD203B41FA5}">
                      <a16:colId xmlns:a16="http://schemas.microsoft.com/office/drawing/2014/main" val="1760917097"/>
                    </a:ext>
                  </a:extLst>
                </a:gridCol>
              </a:tblGrid>
              <a:tr h="542151">
                <a:tc rowSpan="3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Наименование 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отделений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3" gridSpan="2"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Пролечено всего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anchor="ctr"/>
                </a:tc>
                <a:tc rowSpan="3" h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в рамках ГОБМП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в рамках ОСМС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3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2021 г.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2022 г.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2021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 г.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2022 г.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0827852"/>
                  </a:ext>
                </a:extLst>
              </a:tr>
              <a:tr h="230383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Абс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. ч.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 от плана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Абс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. ч.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 от плана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Абс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. ч.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 от плана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Абс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. ч.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 от плана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8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неонатологии и ХН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447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126,0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137,7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134,0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111,5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641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616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136,9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79,0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74,1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45315026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II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571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551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122,4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81,7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103,0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1501198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III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592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125,6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468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74,2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54,0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161,0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IV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594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672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565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125,6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621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98,5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58,0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164,0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хирургии № 2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130,7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98,2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42,0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160,0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4838754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ТГСК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65,2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1196152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baseline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у</a:t>
                      </a:r>
                      <a:r>
                        <a:rPr lang="ru-RU" sz="1200" b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рологии 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733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743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3,3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730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132,7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742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101,0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5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общей педиатрии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735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857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97,8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460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102,0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344,0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88,2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пульмонологии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600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723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139,0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554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138,5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183,0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88,9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хирургии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№ 1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798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743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186,0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99,6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115,3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474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88,5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6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кардиохирургии с ИК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473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554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95,2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249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99,6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67,1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305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122,0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4004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Дневной стационар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137,7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129,0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6 979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7 316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4 493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109,9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4 617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96,3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2 486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98,9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2 699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101,0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7730" y="5304828"/>
            <a:ext cx="8640961" cy="6480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fontAlgn="base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приказ МЗ и СР РК № 761 от 29.09.2015 г. «Об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утверждении Правил оказания стационарной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помощи» в 2020 году были внесены дополнения по включению Перечня диагнозов по кодам МКБ-10, подлежащих лечению в круглосуточном стационаре в рамках ГОБМП и ОСМС.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 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363545"/>
              </p:ext>
            </p:extLst>
          </p:nvPr>
        </p:nvGraphicFramePr>
        <p:xfrm>
          <a:off x="305268" y="5930189"/>
          <a:ext cx="8640959" cy="855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0528">
                  <a:extLst>
                    <a:ext uri="{9D8B030D-6E8A-4147-A177-3AD203B41FA5}">
                      <a16:colId xmlns:a16="http://schemas.microsoft.com/office/drawing/2014/main" val="1753367639"/>
                    </a:ext>
                  </a:extLst>
                </a:gridCol>
                <a:gridCol w="1376436">
                  <a:extLst>
                    <a:ext uri="{9D8B030D-6E8A-4147-A177-3AD203B41FA5}">
                      <a16:colId xmlns:a16="http://schemas.microsoft.com/office/drawing/2014/main" val="3498477084"/>
                    </a:ext>
                  </a:extLst>
                </a:gridCol>
                <a:gridCol w="1376436">
                  <a:extLst>
                    <a:ext uri="{9D8B030D-6E8A-4147-A177-3AD203B41FA5}">
                      <a16:colId xmlns:a16="http://schemas.microsoft.com/office/drawing/2014/main" val="3592421061"/>
                    </a:ext>
                  </a:extLst>
                </a:gridCol>
                <a:gridCol w="1682311">
                  <a:extLst>
                    <a:ext uri="{9D8B030D-6E8A-4147-A177-3AD203B41FA5}">
                      <a16:colId xmlns:a16="http://schemas.microsoft.com/office/drawing/2014/main" val="3415111086"/>
                    </a:ext>
                  </a:extLst>
                </a:gridCol>
                <a:gridCol w="1835248">
                  <a:extLst>
                    <a:ext uri="{9D8B030D-6E8A-4147-A177-3AD203B41FA5}">
                      <a16:colId xmlns:a16="http://schemas.microsoft.com/office/drawing/2014/main" val="493136513"/>
                    </a:ext>
                  </a:extLst>
                </a:gridCol>
              </a:tblGrid>
              <a:tr h="31121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НЦПДХ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2021 г. 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2022 г.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78202"/>
                  </a:ext>
                </a:extLst>
              </a:tr>
              <a:tr h="3075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</a:t>
                      </a:r>
                      <a:endParaRPr lang="ru-RU" sz="1200" b="1" u="none" strike="noStrike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Из них: умерло</a:t>
                      </a:r>
                      <a:endParaRPr lang="ru-RU" sz="1200" b="1" i="0" u="none" strike="noStrike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Из них: умерло</a:t>
                      </a:r>
                      <a:endParaRPr lang="ru-RU" sz="1200" b="1" i="0" u="none" strike="noStrike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17346"/>
                  </a:ext>
                </a:extLst>
              </a:tr>
              <a:tr h="236208">
                <a:tc vMerge="1">
                  <a:txBody>
                    <a:bodyPr/>
                    <a:lstStyle/>
                    <a:p>
                      <a:pPr algn="l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81</a:t>
                      </a:r>
                      <a:endParaRPr lang="ru-RU" sz="1200" b="1" u="none" strike="noStrike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94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094975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6" y="5030626"/>
            <a:ext cx="8496945" cy="41275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Количество оказанных услуг в рамках ВТМУ в 2021 - 2022 г. г.</a:t>
            </a:r>
            <a:endParaRPr lang="ru-RU" sz="1600" dirty="0">
              <a:solidFill>
                <a:srgbClr val="FF0000"/>
              </a:solidFill>
              <a:latin typeface="Century Gothic" pitchFamily="34" charset="0"/>
            </a:endParaRPr>
          </a:p>
        </p:txBody>
      </p: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04665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12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49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251" y="43212"/>
            <a:ext cx="8784976" cy="50405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Работа в ИС «Бюро Госпитализации»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140518"/>
              </p:ext>
            </p:extLst>
          </p:nvPr>
        </p:nvGraphicFramePr>
        <p:xfrm>
          <a:off x="395535" y="1124744"/>
          <a:ext cx="8130202" cy="520709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263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7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г.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направлено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пациентов в АО «НЦПДХ»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7 914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8 239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 - из них: госпитализировано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7 100 - 89,7%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7 295 - 88,5%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0724357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 снято с листа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ожидания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814 (10,3%)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944 (11,5%)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из них: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4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5716525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отсутствие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показаний к стационарной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помощи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010">
                <a:tc>
                  <a:txBody>
                    <a:bodyPr/>
                    <a:lstStyle/>
                    <a:p>
                      <a:pPr marL="87313" indent="-87313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наличие противопоказаний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 плановой госпитализации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момент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госпитализации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77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150 (15,9%)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письменный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отказ пациента от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госпитализации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393 </a:t>
                      </a:r>
                      <a:endParaRPr lang="ru-RU" sz="1400" b="0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312 (33,%)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3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неявка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пациента на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госпитализацию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215 </a:t>
                      </a:r>
                      <a:endParaRPr lang="ru-RU" sz="1400" b="0" kern="1200" dirty="0" smtClean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332 (35,2%)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госпитализирован экстренно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- непрофильный пациент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 </a:t>
                      </a:r>
                      <a:endParaRPr lang="ru-RU" sz="1400" b="0" kern="1200" dirty="0" smtClean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589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- случай, не зависящий от госпитализации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 (отсутствие договора по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 АПП)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64 </a:t>
                      </a:r>
                      <a:endParaRPr lang="ru-RU" sz="1400" b="0" kern="1200" dirty="0" smtClean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4708656"/>
                  </a:ext>
                </a:extLst>
              </a:tr>
              <a:tr h="236589">
                <a:tc>
                  <a:txBody>
                    <a:bodyPr/>
                    <a:lstStyle/>
                    <a:p>
                      <a:pPr marL="87313" indent="-87313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- ошибки регионов по определению цели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</a:rPr>
                        <a:t> госпитализации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45 </a:t>
                      </a:r>
                      <a:endParaRPr lang="ru-RU" sz="1400" b="0" kern="1200" dirty="0" smtClean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120 (12,7%)</a:t>
                      </a:r>
                      <a:endParaRPr lang="ru-RU" sz="1400" b="0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103174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0" y="481383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13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33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6" y="-22626"/>
            <a:ext cx="8229600" cy="4228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Структура летальности </a:t>
            </a: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НЦПДХ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74348"/>
              </p:ext>
            </p:extLst>
          </p:nvPr>
        </p:nvGraphicFramePr>
        <p:xfrm>
          <a:off x="323527" y="805849"/>
          <a:ext cx="8424936" cy="228809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625866">
                  <a:extLst>
                    <a:ext uri="{9D8B030D-6E8A-4147-A177-3AD203B41FA5}">
                      <a16:colId xmlns:a16="http://schemas.microsoft.com/office/drawing/2014/main" val="800304921"/>
                    </a:ext>
                  </a:extLst>
                </a:gridCol>
                <a:gridCol w="1847573">
                  <a:extLst>
                    <a:ext uri="{9D8B030D-6E8A-4147-A177-3AD203B41FA5}">
                      <a16:colId xmlns:a16="http://schemas.microsoft.com/office/drawing/2014/main" val="1450606813"/>
                    </a:ext>
                  </a:extLst>
                </a:gridCol>
                <a:gridCol w="1847572">
                  <a:extLst>
                    <a:ext uri="{9D8B030D-6E8A-4147-A177-3AD203B41FA5}">
                      <a16:colId xmlns:a16="http://schemas.microsoft.com/office/drawing/2014/main" val="2690413780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2117555862"/>
                    </a:ext>
                  </a:extLst>
                </a:gridCol>
                <a:gridCol w="1699769">
                  <a:extLst>
                    <a:ext uri="{9D8B030D-6E8A-4147-A177-3AD203B41FA5}">
                      <a16:colId xmlns:a16="http://schemas.microsoft.com/office/drawing/2014/main" val="1420390582"/>
                    </a:ext>
                  </a:extLst>
                </a:gridCol>
              </a:tblGrid>
              <a:tr h="34346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Возраст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2021 г.</a:t>
                      </a:r>
                      <a:endParaRPr lang="ru-RU" sz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2022 г.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4283415"/>
                  </a:ext>
                </a:extLst>
              </a:tr>
              <a:tr h="336408"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Количество умерших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Удельный вес умерших (%)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Количество умерших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Удельный вес  умерших (%)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6289705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до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 года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57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50,8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39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48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7864627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1-3 г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18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16,1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16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6082979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4-6 л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10,7 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8214142"/>
                  </a:ext>
                </a:extLst>
              </a:tr>
              <a:tr h="2377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7-14 л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5,2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  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17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6717838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15 л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 3,6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248473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16 - 17 л</a:t>
                      </a:r>
                      <a:endParaRPr lang="ru-RU" sz="120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4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  3,6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  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tx2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6501408"/>
                  </a:ext>
                </a:extLst>
              </a:tr>
              <a:tr h="2035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Итого</a:t>
                      </a:r>
                      <a:endParaRPr lang="ru-RU" sz="120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112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100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,0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80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100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,0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08904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2598" y="512116"/>
            <a:ext cx="7731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itchFamily="34" charset="0"/>
              </a:rPr>
              <a:t>Структура летальности детей в разрезе возрастных категорий</a:t>
            </a:r>
            <a:endParaRPr lang="ru-RU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graphicFrame>
        <p:nvGraphicFramePr>
          <p:cNvPr id="2048" name="Таблица 20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17577"/>
              </p:ext>
            </p:extLst>
          </p:nvPr>
        </p:nvGraphicFramePr>
        <p:xfrm>
          <a:off x="323527" y="3429001"/>
          <a:ext cx="8568953" cy="33057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5830">
                  <a:extLst>
                    <a:ext uri="{9D8B030D-6E8A-4147-A177-3AD203B41FA5}">
                      <a16:colId xmlns:a16="http://schemas.microsoft.com/office/drawing/2014/main" val="1769379248"/>
                    </a:ext>
                  </a:extLst>
                </a:gridCol>
                <a:gridCol w="3328915">
                  <a:extLst>
                    <a:ext uri="{9D8B030D-6E8A-4147-A177-3AD203B41FA5}">
                      <a16:colId xmlns:a16="http://schemas.microsoft.com/office/drawing/2014/main" val="4068318523"/>
                    </a:ext>
                  </a:extLst>
                </a:gridCol>
                <a:gridCol w="1162449">
                  <a:extLst>
                    <a:ext uri="{9D8B030D-6E8A-4147-A177-3AD203B41FA5}">
                      <a16:colId xmlns:a16="http://schemas.microsoft.com/office/drawing/2014/main" val="882628281"/>
                    </a:ext>
                  </a:extLst>
                </a:gridCol>
                <a:gridCol w="1266293">
                  <a:extLst>
                    <a:ext uri="{9D8B030D-6E8A-4147-A177-3AD203B41FA5}">
                      <a16:colId xmlns:a16="http://schemas.microsoft.com/office/drawing/2014/main" val="1038341062"/>
                    </a:ext>
                  </a:extLst>
                </a:gridCol>
                <a:gridCol w="1266293">
                  <a:extLst>
                    <a:ext uri="{9D8B030D-6E8A-4147-A177-3AD203B41FA5}">
                      <a16:colId xmlns:a16="http://schemas.microsoft.com/office/drawing/2014/main" val="3956949602"/>
                    </a:ext>
                  </a:extLst>
                </a:gridCol>
                <a:gridCol w="1169173">
                  <a:extLst>
                    <a:ext uri="{9D8B030D-6E8A-4147-A177-3AD203B41FA5}">
                      <a16:colId xmlns:a16="http://schemas.microsoft.com/office/drawing/2014/main" val="1370507835"/>
                    </a:ext>
                  </a:extLst>
                </a:gridCol>
              </a:tblGrid>
              <a:tr h="263033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№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Структура по нозологии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2021 г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2022 </a:t>
                      </a:r>
                      <a:r>
                        <a:rPr lang="ru-RU" sz="1200" b="1" kern="12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г.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153144"/>
                  </a:ext>
                </a:extLst>
              </a:tr>
              <a:tr h="2302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Кол-во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Кол-во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%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0795" marR="1079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9556237"/>
                  </a:ext>
                </a:extLst>
              </a:tr>
              <a:tr h="267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Злокачественные</a:t>
                      </a:r>
                      <a:r>
                        <a:rPr lang="ru-RU" sz="12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 новообразования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60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53,6 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42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52,5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4800638"/>
                  </a:ext>
                </a:extLst>
              </a:tr>
              <a:tr h="1757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Врожденные пороки сердца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9,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23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28,8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881264"/>
                  </a:ext>
                </a:extLst>
              </a:tr>
              <a:tr h="240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Врожденные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пороки развития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1,6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Century Gothic" panose="020B0502020202020204" pitchFamily="34" charset="0"/>
                        </a:rPr>
                        <a:t> 9</a:t>
                      </a:r>
                      <a:endParaRPr lang="ru-RU" sz="1200" b="1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11,3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046287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Состояния</a:t>
                      </a:r>
                      <a:r>
                        <a:rPr lang="ru-RU" sz="12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перинатального периода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10,7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6564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5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Болезни органов пищеварения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240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3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   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,7</a:t>
                      </a:r>
                      <a:endParaRPr lang="ru-RU" sz="1200" dirty="0" smtClean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1,3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5070792"/>
                  </a:ext>
                </a:extLst>
              </a:tr>
              <a:tr h="2727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Болезни </a:t>
                      </a: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крови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2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1,8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2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2,5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097147"/>
                  </a:ext>
                </a:extLst>
              </a:tr>
              <a:tr h="2575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Болезни органов дыхания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-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1,3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45240"/>
                  </a:ext>
                </a:extLst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Эндокринные</a:t>
                      </a:r>
                      <a:r>
                        <a:rPr lang="ru-RU" sz="1400" b="1" baseline="0" dirty="0" smtClean="0"/>
                        <a:t> болезни</a:t>
                      </a:r>
                      <a:endParaRPr lang="ru-RU" sz="1400" b="1" dirty="0"/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Century Gothic" panose="020B0502020202020204" pitchFamily="34" charset="0"/>
                        </a:rPr>
                        <a:t>1,3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5346"/>
                  </a:ext>
                </a:extLst>
              </a:tr>
              <a:tr h="14820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effectLst/>
                          <a:latin typeface="Century Gothic" panose="020B0502020202020204" pitchFamily="34" charset="0"/>
                        </a:rPr>
                        <a:t> 9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Болезни костно-мышечной системы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-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1,3</a:t>
                      </a: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↑</a:t>
                      </a:r>
                      <a:endParaRPr lang="ru-RU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04746"/>
                  </a:ext>
                </a:extLst>
              </a:tr>
              <a:tr h="339747">
                <a:tc>
                  <a:txBody>
                    <a:bodyPr/>
                    <a:lstStyle/>
                    <a:p>
                      <a:endParaRPr lang="ru-RU" sz="12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112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100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,0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8437771"/>
                  </a:ext>
                </a:extLst>
              </a:tr>
            </a:tbl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55576" y="3093942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itchFamily="34" charset="0"/>
              </a:rPr>
              <a:t>Структура летальности детей в разрезе нозологических форм</a:t>
            </a:r>
            <a:endParaRPr lang="ru-RU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14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6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854" y="61129"/>
            <a:ext cx="8229600" cy="42287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Показатели летальности в праздничные и в выходные  </a:t>
            </a: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 разрезе отделений НЦПДХ</a:t>
            </a:r>
            <a:endParaRPr lang="ru-RU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>
            <a:off x="7206730" y="10122302"/>
            <a:ext cx="0" cy="228600"/>
          </a:xfrm>
          <a:prstGeom prst="straightConnector1">
            <a:avLst/>
          </a:prstGeom>
          <a:noFill/>
          <a:ln w="9525" cap="flat" cmpd="sng" algn="ctr">
            <a:solidFill>
              <a:srgbClr val="00B050"/>
            </a:solidFill>
            <a:prstDash val="solid"/>
            <a:tailEnd type="arrow"/>
          </a:ln>
          <a:effectLst/>
        </p:spPr>
      </p:cxn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 flipH="1">
            <a:off x="8748474" y="-23237"/>
            <a:ext cx="395526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15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259763"/>
              </p:ext>
            </p:extLst>
          </p:nvPr>
        </p:nvGraphicFramePr>
        <p:xfrm>
          <a:off x="133161" y="906871"/>
          <a:ext cx="8856987" cy="554565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96246">
                  <a:extLst>
                    <a:ext uri="{9D8B030D-6E8A-4147-A177-3AD203B41FA5}">
                      <a16:colId xmlns:a16="http://schemas.microsoft.com/office/drawing/2014/main" val="212521477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29349856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3461539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510796206"/>
                    </a:ext>
                  </a:extLst>
                </a:gridCol>
                <a:gridCol w="682252">
                  <a:extLst>
                    <a:ext uri="{9D8B030D-6E8A-4147-A177-3AD203B41FA5}">
                      <a16:colId xmlns:a16="http://schemas.microsoft.com/office/drawing/2014/main" val="451338721"/>
                    </a:ext>
                  </a:extLst>
                </a:gridCol>
                <a:gridCol w="829916">
                  <a:extLst>
                    <a:ext uri="{9D8B030D-6E8A-4147-A177-3AD203B41FA5}">
                      <a16:colId xmlns:a16="http://schemas.microsoft.com/office/drawing/2014/main" val="193323012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894497202"/>
                    </a:ext>
                  </a:extLst>
                </a:gridCol>
                <a:gridCol w="853255">
                  <a:extLst>
                    <a:ext uri="{9D8B030D-6E8A-4147-A177-3AD203B41FA5}">
                      <a16:colId xmlns:a16="http://schemas.microsoft.com/office/drawing/2014/main" val="490082901"/>
                    </a:ext>
                  </a:extLst>
                </a:gridCol>
                <a:gridCol w="910942">
                  <a:extLst>
                    <a:ext uri="{9D8B030D-6E8A-4147-A177-3AD203B41FA5}">
                      <a16:colId xmlns:a16="http://schemas.microsoft.com/office/drawing/2014/main" val="436906829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Наименование 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отделений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Century Gothic" pitchFamily="34" charset="0"/>
                          <a:cs typeface="Times New Roman" pitchFamily="18" charset="0"/>
                        </a:rPr>
                        <a:t>2021 г.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smtClean="0">
                          <a:solidFill>
                            <a:srgbClr val="FF000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2022 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г.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 anchor="ctr"/>
                </a:tc>
                <a:extLst>
                  <a:ext uri="{0D108BD9-81ED-4DB2-BD59-A6C34878D82A}">
                    <a16:rowId xmlns:a16="http://schemas.microsoft.com/office/drawing/2014/main" val="1182493249"/>
                  </a:ext>
                </a:extLst>
              </a:tr>
              <a:tr h="1737422">
                <a:tc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Умерло всего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algn="ctr"/>
                      <a:r>
                        <a:rPr lang="ru-RU" sz="105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праздничные и в выходные дни</a:t>
                      </a:r>
                      <a:endParaRPr lang="ru-RU" sz="1050" b="1" kern="1200" baseline="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в т. ч. </a:t>
                      </a: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в праздничные дни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 т. ч. </a:t>
                      </a: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 выходные дни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itchFamily="34" charset="0"/>
                          <a:ea typeface="Times New Roman"/>
                        </a:rPr>
                        <a:t>Умерло всего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%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праздничные и в выходные дни</a:t>
                      </a:r>
                    </a:p>
                    <a:p>
                      <a:endParaRPr lang="ru-RU" sz="1050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в т. ч. </a:t>
                      </a: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</a:rPr>
                        <a:t>в праздничные дни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 т. ч. </a:t>
                      </a:r>
                    </a:p>
                    <a:p>
                      <a:pPr algn="ctr" fontAlgn="t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в выходные дни</a:t>
                      </a:r>
                      <a:endParaRPr lang="ru-RU" sz="1050" b="1" dirty="0">
                        <a:solidFill>
                          <a:srgbClr val="002060"/>
                        </a:solidFill>
                        <a:effectLst/>
                        <a:latin typeface="Century Gothic" pitchFamily="34" charset="0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8208154"/>
                  </a:ext>
                </a:extLst>
              </a:tr>
              <a:tr h="4457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неонатологии и ХН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17,4%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17,4%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131225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Отд. кардиохирургии и ИК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31,8%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22,7%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9,1%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80401595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IV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50,1%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43,8%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6,3%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7993714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26,7%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6,7%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166947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</a:t>
                      </a:r>
                      <a:r>
                        <a:rPr lang="ru-RU" sz="1200" b="1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1200" b="1" baseline="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III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21,4%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14,3%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7,1%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9464413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</a:t>
                      </a:r>
                      <a:r>
                        <a:rPr lang="ru-RU" sz="1200" b="1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онкогематологии</a:t>
                      </a: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II</a:t>
                      </a:r>
                      <a:endParaRPr lang="ru-RU" sz="1200" b="1" dirty="0" smtClean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41,7%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8,3%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93455921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Отд. хирургии № 1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0228780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Отд. хирургии № 2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66,0%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9620498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Отд. общей педиатрии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50,0%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8630438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Отд. ТГСК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152120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Отд. пульмонологии</a:t>
                      </a:r>
                      <a:endParaRPr lang="ru-RU" sz="1200" b="1" dirty="0">
                        <a:solidFill>
                          <a:srgbClr val="00206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071614"/>
                  </a:ext>
                </a:extLst>
              </a:tr>
              <a:tr h="2664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Century Gothic" pitchFamily="34" charset="0"/>
                          <a:ea typeface="Calibri"/>
                          <a:cs typeface="Times New Roman" pitchFamily="18" charset="0"/>
                        </a:rPr>
                        <a:t>Итого по НЦПДХ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Century Gothic" pitchFamily="34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112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29,5%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24,1%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5,4%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80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27,5%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2,5%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25,0%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8896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21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План работы отдела ОМР и МС на 2023 год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97360"/>
            <a:ext cx="8784976" cy="5418642"/>
          </a:xfrm>
        </p:spPr>
        <p:txBody>
          <a:bodyPr>
            <a:noAutofit/>
          </a:bodyPr>
          <a:lstStyle/>
          <a:p>
            <a:pPr marL="269875" lvl="0" indent="-269875">
              <a:buFont typeface="+mj-lt"/>
              <a:buAutoNum type="arabicPeriod"/>
            </a:pPr>
            <a:r>
              <a:rPr lang="kk-KZ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организации оказания медицинской помощи детскому населению в регионах </a:t>
            </a:r>
            <a:r>
              <a:rPr lang="kk-KZ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проведением анализа детской и младенческой смертности.</a:t>
            </a:r>
          </a:p>
          <a:p>
            <a:pPr marL="269875" lvl="0" indent="-269875">
              <a:buFont typeface="+mj-lt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69875" lvl="0" indent="-269875">
              <a:buFont typeface="+mj-lt"/>
              <a:buAutoNum type="arabicPeriod"/>
            </a:pPr>
            <a:r>
              <a:rPr lang="kk-KZ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Ежедневный мониторинг детей с подтвержденным диагнозом </a:t>
            </a:r>
            <a:r>
              <a:rPr lang="en-US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COVID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- 19 и МВС. Оказание консультативно-методической помощи с представлением данных в МЗ РК.</a:t>
            </a:r>
          </a:p>
          <a:p>
            <a:pPr marL="269875" lvl="0" indent="-269875">
              <a:buFont typeface="+mj-lt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69875" lvl="0" indent="-269875">
              <a:buFont typeface="+mj-lt"/>
              <a:buAutoNum type="arabicPeriod"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Ежедневный мониторинг критических состояний новорожденных детей с представлением данных в МЗ РК.</a:t>
            </a:r>
          </a:p>
          <a:p>
            <a:pPr marL="269875" lvl="0" indent="-269875">
              <a:buFont typeface="+mj-lt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69875" lvl="0" indent="-269875">
              <a:buFont typeface="+mj-lt"/>
              <a:buAutoNum type="arabicPeriod"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реализации стратегических направлений МЗ РК.</a:t>
            </a:r>
          </a:p>
          <a:p>
            <a:pPr marL="269875" lvl="0" indent="-269875">
              <a:buFont typeface="+mj-lt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69875" lvl="0" indent="-269875">
              <a:buFont typeface="+mj-lt"/>
              <a:buAutoNum type="arabicPeriod"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Пройти курсы по повышению квалификации 2 сотрудникам.</a:t>
            </a:r>
          </a:p>
          <a:p>
            <a:pPr marL="269875" lvl="0" indent="-269875">
              <a:buFont typeface="+mj-lt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lvl="0" indent="0">
              <a:buNone/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6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   Организация консультативно- практической помощи регионам, в том числе по линии телемедицины.</a:t>
            </a:r>
          </a:p>
          <a:p>
            <a:pPr marL="0" lvl="0" indent="0">
              <a:buNone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28600" lvl="0" indent="-228600">
              <a:buAutoNum type="arabicPeriod" startAt="7"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обучения специалистов регионов по актуальным вопросам педиатрии и детской хирургии.</a:t>
            </a:r>
          </a:p>
          <a:p>
            <a:pPr marL="228600" lvl="0" indent="-228600">
              <a:buAutoNum type="arabicPeriod" startAt="7"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28600" lvl="0" indent="-228600">
              <a:buAutoNum type="arabicPeriod" startAt="7"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 по медицинской статистике</a:t>
            </a:r>
          </a:p>
          <a:p>
            <a:pPr marL="0" indent="0">
              <a:buNone/>
              <a:defRPr/>
            </a:pP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9.   Публикация </a:t>
            </a:r>
            <a:r>
              <a:rPr lang="ru-RU" sz="1200" b="1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  <a:r>
              <a:rPr lang="ru-RU" sz="1200" b="1" smtClean="0">
                <a:solidFill>
                  <a:srgbClr val="002060"/>
                </a:solidFill>
                <a:latin typeface="Century Gothic" panose="020B0502020202020204" pitchFamily="34" charset="0"/>
              </a:rPr>
              <a:t> статей/публикаций</a:t>
            </a: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defRPr/>
            </a:pPr>
            <a:endParaRPr lang="ru-RU" sz="12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  <a:defRPr/>
            </a:pPr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 flipH="1">
            <a:off x="8748464" y="-1"/>
            <a:ext cx="395526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16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Благодарю за внимание!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45224"/>
            <a:ext cx="8496944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56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52393"/>
            <a:ext cx="9144000" cy="458703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Отдел организационно-методической работы </a:t>
            </a:r>
            <a:b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и медицинской статистики </a:t>
            </a:r>
            <a:endParaRPr lang="ru-RU" sz="2000" b="1" dirty="0">
              <a:solidFill>
                <a:schemeClr val="tx2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3808" y="652914"/>
            <a:ext cx="3312368" cy="36933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Председатель Правления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6713" y="1344102"/>
            <a:ext cx="6984776" cy="52322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Заместитель Председателя </a:t>
            </a:r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Правления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по </a:t>
            </a:r>
            <a:r>
              <a:rPr lang="ru-RU" sz="1400" b="1" dirty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научно-клинической и инновационной деятельности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28551" y="3011013"/>
            <a:ext cx="1944216" cy="46166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Отдел медицинской статистики</a:t>
            </a:r>
            <a:endParaRPr lang="ru-RU" sz="12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3208" y="3010478"/>
            <a:ext cx="2088232" cy="46166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Отдел организационно-методической работы</a:t>
            </a:r>
            <a:endParaRPr lang="ru-RU" sz="12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380883" y="1015197"/>
            <a:ext cx="238218" cy="278740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4344879" y="1846417"/>
            <a:ext cx="310226" cy="28803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63208" y="2194745"/>
            <a:ext cx="6336704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Отдел организационно-методической работы </a:t>
            </a:r>
          </a:p>
          <a:p>
            <a:pPr lvl="0" algn="ctr"/>
            <a:r>
              <a:rPr lang="ru-RU" sz="1400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и медицинской статистики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620688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481157"/>
              </p:ext>
            </p:extLst>
          </p:nvPr>
        </p:nvGraphicFramePr>
        <p:xfrm>
          <a:off x="395536" y="3840701"/>
          <a:ext cx="8284774" cy="305607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396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650">
                  <a:extLst>
                    <a:ext uri="{9D8B030D-6E8A-4147-A177-3AD203B41FA5}">
                      <a16:colId xmlns:a16="http://schemas.microsoft.com/office/drawing/2014/main" val="1369286978"/>
                    </a:ext>
                  </a:extLst>
                </a:gridCol>
                <a:gridCol w="999425">
                  <a:extLst>
                    <a:ext uri="{9D8B030D-6E8A-4147-A177-3AD203B41FA5}">
                      <a16:colId xmlns:a16="http://schemas.microsoft.com/office/drawing/2014/main" val="204858888"/>
                    </a:ext>
                  </a:extLst>
                </a:gridCol>
                <a:gridCol w="1789014">
                  <a:extLst>
                    <a:ext uri="{9D8B030D-6E8A-4147-A177-3AD203B41FA5}">
                      <a16:colId xmlns:a16="http://schemas.microsoft.com/office/drawing/2014/main" val="354058821"/>
                    </a:ext>
                  </a:extLst>
                </a:gridCol>
                <a:gridCol w="2208688">
                  <a:extLst>
                    <a:ext uri="{9D8B030D-6E8A-4147-A177-3AD203B41FA5}">
                      <a16:colId xmlns:a16="http://schemas.microsoft.com/office/drawing/2014/main" val="2199191216"/>
                    </a:ext>
                  </a:extLst>
                </a:gridCol>
              </a:tblGrid>
              <a:tr h="6307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Кадры 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Штаты (ед.)</a:t>
                      </a: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Занято</a:t>
                      </a:r>
                      <a:endParaRPr kumimoji="0" lang="en-US" sz="12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ед.</a:t>
                      </a:r>
                      <a:r>
                        <a:rPr kumimoji="0" lang="en-US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ru-RU" sz="1200" b="1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Физических лиц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Укомплектованность  физическими лицами (%)</a:t>
                      </a: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Категорированность</a:t>
                      </a: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учен. степени</a:t>
                      </a:r>
                    </a:p>
                  </a:txBody>
                  <a:tcPr marL="68578" marR="68578" marT="45749" marB="45749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Врачи 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77,8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к.м.н.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первая категория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СМР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высшая категория, 1 обучен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Координатор по </a:t>
                      </a:r>
                      <a:r>
                        <a:rPr kumimoji="0" lang="ru-RU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телемедицине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Отдел ИВБДВ/УПМПП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66,7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к. м. н.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140266"/>
                  </a:ext>
                </a:extLst>
              </a:tr>
              <a:tr h="630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ВСЕГО</a:t>
                      </a:r>
                      <a:endParaRPr kumimoji="0" lang="ru-RU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12,0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66,7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Врачи – 2 к.м.н., 1 первая категория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СМР – 1 высшая категория</a:t>
                      </a:r>
                      <a:endParaRPr kumimoji="0" lang="ru-RU" sz="1200" b="1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8" marR="68578" marT="45749" marB="45749" anchor="ctr" horzOverflow="overflow"/>
                </a:tc>
                <a:extLst>
                  <a:ext uri="{0D108BD9-81ED-4DB2-BD59-A6C34878D82A}">
                    <a16:rowId xmlns:a16="http://schemas.microsoft.com/office/drawing/2014/main" val="4229720017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388478" y="3003617"/>
            <a:ext cx="1944216" cy="46166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Координатор 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по телемедицине</a:t>
            </a:r>
            <a:endParaRPr lang="ru-RU" sz="12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39728" y="2181184"/>
            <a:ext cx="2077784" cy="52322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itchFamily="34" charset="0"/>
                <a:cs typeface="Times New Roman" pitchFamily="18" charset="0"/>
              </a:rPr>
              <a:t>Республиканский центр ИВБДВ/УПМПН</a:t>
            </a:r>
            <a:endParaRPr lang="ru-RU" sz="1400" b="1" dirty="0">
              <a:solidFill>
                <a:schemeClr val="bg1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489072"/>
            <a:ext cx="454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Кадровый состав  </a:t>
            </a:r>
            <a:r>
              <a:rPr lang="ru-RU" b="1" dirty="0" smtClean="0">
                <a:solidFill>
                  <a:schemeClr val="tx2"/>
                </a:solidFill>
                <a:latin typeface="Century Gothic" pitchFamily="34" charset="0"/>
                <a:cs typeface="Times New Roman" pitchFamily="18" charset="0"/>
              </a:rPr>
              <a:t>Отдела ОМР и МС</a:t>
            </a:r>
            <a:endParaRPr lang="ru-RU" b="1" dirty="0">
              <a:solidFill>
                <a:schemeClr val="tx2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3805382" y="2727591"/>
            <a:ext cx="190554" cy="239264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1040314" y="2741165"/>
            <a:ext cx="206068" cy="245523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6028754" y="2742674"/>
            <a:ext cx="199430" cy="224181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16200000">
            <a:off x="6573387" y="2317549"/>
            <a:ext cx="310226" cy="25123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Управляющая кнопка: настраиваемая 24">
            <a:hlinkClick r:id="" action="ppaction://noaction" highlightClick="1"/>
          </p:cNvPr>
          <p:cNvSpPr/>
          <p:nvPr/>
        </p:nvSpPr>
        <p:spPr>
          <a:xfrm flipH="1">
            <a:off x="8821623" y="0"/>
            <a:ext cx="322373" cy="620688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Century Gothic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2331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620688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Реализация стратегических направлений деятельности МЗ </a:t>
            </a: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РК</a:t>
            </a:r>
            <a:endParaRPr lang="ru-RU" sz="2000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3217" y="2241352"/>
            <a:ext cx="9020783" cy="44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itchFamily="34" charset="0"/>
              </a:rPr>
              <a:t>                                                       </a:t>
            </a:r>
            <a:r>
              <a:rPr lang="ru-RU" sz="1400" b="1" dirty="0" smtClean="0">
                <a:solidFill>
                  <a:srgbClr val="FF0000"/>
                </a:solidFill>
                <a:latin typeface="Century Gothic" pitchFamily="34" charset="0"/>
              </a:rPr>
              <a:t>в 2022 году:</a:t>
            </a:r>
          </a:p>
          <a:p>
            <a:pPr marL="228600" indent="-228600">
              <a:buAutoNum type="arabicPeriod"/>
            </a:pP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Разработаны и представлены предложения по внесению дополнений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и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изменений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в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более 30 приказов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МЗ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РК:</a:t>
            </a:r>
          </a:p>
          <a:p>
            <a:endParaRPr lang="ru-RU" sz="1200" b="1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  <a:r>
              <a:rPr lang="ru-RU" sz="1000" dirty="0" smtClean="0">
                <a:solidFill>
                  <a:schemeClr val="tx2"/>
                </a:solidFill>
                <a:latin typeface="Century Gothic" pitchFamily="34" charset="0"/>
              </a:rPr>
              <a:t>- 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№ </a:t>
            </a:r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713 «О некоторых вопросах оказания организационно-методической помощи региональным 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медицинским </a:t>
            </a:r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организациям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»,</a:t>
            </a:r>
          </a:p>
          <a:p>
            <a:pPr algn="just"/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ru-RU" sz="1000" dirty="0" smtClean="0">
                <a:solidFill>
                  <a:schemeClr val="tx2"/>
                </a:solidFill>
                <a:latin typeface="Century Gothic" pitchFamily="34" charset="0"/>
              </a:rPr>
              <a:t>-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ҚР ДСМ-175/2020 «Об утверждении форм учетной документации в области здравоохранения»;</a:t>
            </a:r>
            <a:endParaRPr lang="ru-RU" sz="10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dirty="0" smtClean="0">
                <a:solidFill>
                  <a:schemeClr val="tx2"/>
                </a:solidFill>
                <a:latin typeface="Century Gothic" pitchFamily="34" charset="0"/>
              </a:rPr>
              <a:t>  - 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№ </a:t>
            </a:r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592 «Об утверждении перечня заболеваний, препятствующих содержанию и обучению 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несовершеннолетних </a:t>
            </a:r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в специальных организациях образования и организациях образования с особым 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режимом </a:t>
            </a:r>
            <a:r>
              <a:rPr lang="ru-RU" sz="1000" b="1" dirty="0">
                <a:solidFill>
                  <a:schemeClr val="tx2"/>
                </a:solidFill>
                <a:latin typeface="Century Gothic" pitchFamily="34" charset="0"/>
              </a:rPr>
              <a:t>содержания</a:t>
            </a:r>
            <a:r>
              <a:rPr lang="ru-RU" sz="1000" b="1" dirty="0" smtClean="0">
                <a:solidFill>
                  <a:schemeClr val="tx2"/>
                </a:solidFill>
                <a:latin typeface="Century Gothic" pitchFamily="34" charset="0"/>
              </a:rPr>
              <a:t>»,</a:t>
            </a:r>
          </a:p>
          <a:p>
            <a:pPr algn="just"/>
            <a:r>
              <a:rPr lang="ru-RU" sz="1000" dirty="0">
                <a:solidFill>
                  <a:schemeClr val="tx2"/>
                </a:solidFill>
                <a:latin typeface="Century Gothic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проект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приказа «Об утверждении Стандарта оказания медицинской помощи в </a:t>
            </a:r>
            <a:r>
              <a:rPr lang="ru-RU" sz="1000" dirty="0" err="1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стационарнозамещающих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условиях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sz="1000" dirty="0" smtClean="0">
                <a:solidFill>
                  <a:schemeClr val="tx2"/>
                </a:solidFill>
                <a:latin typeface="Century Gothic" pitchFamily="34" charset="0"/>
              </a:rPr>
              <a:t>  - 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000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ҚР ДСМ-278/2020 «Об утверждении правил поощрения работников субъектов здравоохранения, оказывающих медицинские услуги в рамках гарантированного объема бесплатной медицинской помощи и (или) в обязательного социального медицинского страхования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algn="just"/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приказ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МЗ РК от 24 марта 2022 года № ҚР-ДСМ-27 «Об утверждении Стандарта оказания медицинской помощи в стационарных условиях в РК»;</a:t>
            </a:r>
            <a:endParaRPr lang="ru-RU" sz="10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-п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роект </a:t>
            </a:r>
            <a:r>
              <a:rPr lang="ru-RU" sz="10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Приказа «Перечень нозологических форм, при которых проводится заочное освидетельствование инвалидности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kern="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kern="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- приказ </a:t>
            </a:r>
            <a:r>
              <a:rPr lang="ru-RU" sz="1000" kern="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Министра здравоохранения и социального развития РК от 22 января 2015 года № 26 «О некоторых вопросах реабилитации лиц с инвалидностью»;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000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МЗ РК от 20 октября 2020 года № ҚР ДСМ-142/2020 «Об утверждении перечня </a:t>
            </a:r>
            <a:r>
              <a:rPr lang="ru-RU" sz="1000" b="1" dirty="0" err="1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орфанных</a:t>
            </a:r>
            <a:r>
              <a:rPr lang="ru-RU" sz="1000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заболеваний и лекарственных средств для их лечения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- предложения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анализ по перечню </a:t>
            </a:r>
            <a:r>
              <a:rPr lang="ru-RU" sz="1000" dirty="0" err="1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орфанных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заболеваний и лекарственных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средств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Общественному фонду «Народу Казахстана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800" dirty="0" smtClean="0">
              <a:solidFill>
                <a:schemeClr val="tx2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800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предложения </a:t>
            </a:r>
            <a:r>
              <a:rPr lang="ru-RU" sz="1000" b="1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проекту приказа по Стандарту организации оказания неонатальной помощи;</a:t>
            </a:r>
            <a:endParaRPr lang="ru-RU" sz="800" b="1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kern="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- приказ </a:t>
            </a:r>
            <a:r>
              <a:rPr lang="ru-RU" sz="1000" kern="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МЗ РК от 26 мая 2021 года № ҚР </a:t>
            </a:r>
            <a:r>
              <a:rPr lang="ru-RU" sz="1000" kern="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ДСМ-45 «</a:t>
            </a:r>
            <a:r>
              <a:rPr lang="ru-RU" sz="1000" kern="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направления граждан Республики Казахстан на лечение за рубеж и (или) привлечения зарубежных специалистов для проведения лечения в отечественных медицинских организациях в рамках гарантированного объема бесплатной медицинской помощи</a:t>
            </a:r>
            <a:r>
              <a:rPr lang="ru-RU" sz="1000" kern="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000" kern="0" dirty="0" smtClean="0">
              <a:solidFill>
                <a:schemeClr val="tx2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solidFill>
                <a:schemeClr val="tx2"/>
              </a:solidFill>
              <a:latin typeface="Century Gothic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правляющая кнопка: настраиваемая 6">
            <a:hlinkClick r:id="" action="ppaction://noaction" highlightClick="1"/>
          </p:cNvPr>
          <p:cNvSpPr/>
          <p:nvPr/>
        </p:nvSpPr>
        <p:spPr>
          <a:xfrm flipH="1">
            <a:off x="8821622" y="0"/>
            <a:ext cx="322373" cy="476672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latin typeface="Century Gothic" pitchFamily="34" charset="0"/>
              </a:rPr>
              <a:t>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542076"/>
            <a:ext cx="89602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План мероприятий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по снижению детской и младенческой смертности в РК на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2022-2024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годы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Century Gothic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Дорожная карта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по совершенствованию детской онкологической и гематологической службы в РК на 2022-2024 годы;</a:t>
            </a:r>
            <a:endParaRPr lang="ru-RU" sz="1000" b="1" dirty="0">
              <a:solidFill>
                <a:srgbClr val="002060"/>
              </a:solidFill>
              <a:latin typeface="Century Gothic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Дорожная карта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по совершенствованию неонатальной хирургии в РК на 2022- 2023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годы;</a:t>
            </a:r>
            <a:endParaRPr lang="ru-RU" sz="1200" b="1" dirty="0">
              <a:solidFill>
                <a:srgbClr val="002060"/>
              </a:solidFill>
              <a:latin typeface="Century Gothic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Дорожная карта </a:t>
            </a:r>
            <a:r>
              <a:rPr lang="ru-RU" sz="1200" b="1" dirty="0">
                <a:solidFill>
                  <a:srgbClr val="073E87">
                    <a:lumMod val="75000"/>
                  </a:srgbClr>
                </a:solidFill>
                <a:latin typeface="Century Gothic" pitchFamily="34" charset="0"/>
              </a:rPr>
              <a:t>развития паллиативной медицинской помощи детям в РК на 2022-2024 </a:t>
            </a:r>
            <a:r>
              <a:rPr lang="ru-RU" sz="1200" b="1" dirty="0" smtClean="0">
                <a:solidFill>
                  <a:srgbClr val="073E87">
                    <a:lumMod val="75000"/>
                  </a:srgbClr>
                </a:solidFill>
                <a:latin typeface="Century Gothic" pitchFamily="34" charset="0"/>
              </a:rPr>
              <a:t>годы; </a:t>
            </a:r>
            <a:endParaRPr lang="ru-RU" sz="1200" b="1" dirty="0">
              <a:solidFill>
                <a:srgbClr val="073E87">
                  <a:lumMod val="75000"/>
                </a:srgbClr>
              </a:solidFill>
              <a:latin typeface="Century Gothic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b="1" dirty="0" smtClean="0">
                <a:solidFill>
                  <a:srgbClr val="FF0000"/>
                </a:solidFill>
                <a:latin typeface="Century Gothic" pitchFamily="34" charset="0"/>
              </a:rPr>
              <a:t>Дорожная </a:t>
            </a: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карта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по совершенствованию оказания комплексной помощи детям с ограниченными возможностями в РК на 2021-2023 годы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Century Gothic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rgbClr val="FF0000"/>
                </a:solidFill>
                <a:latin typeface="Century Gothic" pitchFamily="34" charset="0"/>
              </a:rPr>
              <a:t>Дорожная карта </a:t>
            </a:r>
            <a:r>
              <a:rPr lang="ru-RU" sz="1200" b="1" dirty="0">
                <a:solidFill>
                  <a:srgbClr val="002060"/>
                </a:solidFill>
                <a:latin typeface="Century Gothic" pitchFamily="34" charset="0"/>
              </a:rPr>
              <a:t>по реализации мероприятий, направленных на улучшение/повышение качества медицинской помощи населению РК на 2020-2025 </a:t>
            </a:r>
            <a:r>
              <a:rPr lang="ru-RU" sz="1200" b="1" dirty="0" smtClean="0">
                <a:solidFill>
                  <a:srgbClr val="002060"/>
                </a:solidFill>
                <a:latin typeface="Century Gothic" pitchFamily="34" charset="0"/>
              </a:rPr>
              <a:t>годы.</a:t>
            </a:r>
            <a:endParaRPr lang="ru-RU" sz="10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5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571" y="74179"/>
            <a:ext cx="8544917" cy="316334"/>
          </a:xfrm>
        </p:spPr>
        <p:txBody>
          <a:bodyPr lIns="0" tIns="0" rIns="0" bIns="0" anchorCtr="0">
            <a:noAutofit/>
          </a:bodyPr>
          <a:lstStyle/>
          <a:p>
            <a:pPr defTabSz="449263" eaLnBrk="1" hangingPunct="1">
              <a:lnSpc>
                <a:spcPct val="108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Организационно-методическая работа  </a:t>
            </a:r>
            <a:endParaRPr lang="en-GB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55574" y="601662"/>
            <a:ext cx="3984377" cy="60676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endParaRPr lang="ru-RU" sz="1400" b="1" dirty="0" smtClean="0">
              <a:solidFill>
                <a:srgbClr val="FF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endParaRPr lang="ru-RU" sz="1400" b="1" dirty="0">
              <a:solidFill>
                <a:srgbClr val="FF000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Организационно-методическая помощь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региональным медицинским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организациям </a:t>
            </a:r>
            <a:r>
              <a:rPr lang="ru-RU" sz="13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оказывается </a:t>
            </a: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в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соответствии </a:t>
            </a:r>
            <a:r>
              <a:rPr lang="ru-RU" sz="1300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с </a:t>
            </a:r>
            <a:r>
              <a:rPr lang="ru-RU" sz="13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приказом МЗ РК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№ </a:t>
            </a:r>
            <a:r>
              <a:rPr lang="ru-RU" sz="14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713 от 05.11.2021 г</a:t>
            </a: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«</a:t>
            </a: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 некоторых </a:t>
            </a:r>
            <a:r>
              <a:rPr lang="ru-RU" sz="14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вопросах </a:t>
            </a: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оказания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организационно-методической помощи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Региональным медицинским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организациям</a:t>
            </a:r>
            <a:r>
              <a:rPr lang="ru-RU" sz="1400" b="1" dirty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». </a:t>
            </a:r>
            <a:endParaRPr lang="ru-RU" sz="1400" b="1" dirty="0" smtClean="0">
              <a:solidFill>
                <a:schemeClr val="tx2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4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itchFamily="18" charset="0"/>
              </a:rPr>
              <a:t>Кураторская деятельность:</a:t>
            </a:r>
          </a:p>
          <a:p>
            <a:pPr lvl="0" algn="just"/>
            <a:r>
              <a:rPr lang="ru-RU" sz="14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itchFamily="18" charset="0"/>
              </a:rPr>
              <a:t>В 2021 г.:</a:t>
            </a:r>
          </a:p>
          <a:p>
            <a:pPr lvl="0" algn="just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Осуществлено 4 выезда мониторинговых групп в: </a:t>
            </a:r>
          </a:p>
          <a:p>
            <a:pPr lvl="0" algn="just"/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Алматинскую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Атыраускую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,  </a:t>
            </a:r>
            <a:r>
              <a:rPr lang="ru-RU" sz="12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Костанайскую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области, г. Алматы </a:t>
            </a:r>
          </a:p>
          <a:p>
            <a:pPr lvl="0" algn="just"/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с анализом организации медицинской помощи детскому населению в регионах, по результатам которых в каждом регионе проведен Республиканский штаб по принятию неотложных мер по снижению младенческой смертности под председательством директора </a:t>
            </a:r>
            <a:r>
              <a:rPr lang="ru-RU" sz="11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ДОЗМиР</a:t>
            </a:r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МЗ РК </a:t>
            </a:r>
            <a:r>
              <a:rPr lang="ru-RU" sz="11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Ембергеновой</a:t>
            </a:r>
            <a:r>
              <a:rPr lang="ru-RU" sz="11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М. Х.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itchFamily="18" charset="0"/>
              </a:rPr>
              <a:t>В 2022 г.:</a:t>
            </a:r>
          </a:p>
          <a:p>
            <a:pPr lvl="0" algn="just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Осуществлено 15 выезда мониторинговых групп во все курируемые регионы: </a:t>
            </a:r>
          </a:p>
          <a:p>
            <a:pPr lvl="0" algn="just"/>
            <a:r>
              <a:rPr lang="ru-RU" sz="12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Атыраускую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,  </a:t>
            </a:r>
            <a:r>
              <a:rPr lang="ru-RU" sz="12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Алматинскую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и </a:t>
            </a:r>
            <a:r>
              <a:rPr lang="ru-RU" sz="1200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Кызылординскую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2 раза. 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Ежедневно отделом осуществляется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показателей младенческой смертности и мертворождаемости в разрезе регионов </a:t>
            </a: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текущую дату в сравнении с аналогичным периодом прошлого года и с предоставлением информации в </a:t>
            </a:r>
            <a:r>
              <a:rPr lang="ru-RU" sz="1000" dirty="0" err="1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ДОЗМиР</a:t>
            </a:r>
            <a:r>
              <a:rPr lang="ru-RU" sz="10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МЗ РК.</a:t>
            </a:r>
            <a:endParaRPr lang="ru-RU" sz="10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0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  </a:t>
            </a:r>
            <a:endParaRPr lang="ru-RU" sz="1000" dirty="0">
              <a:solidFill>
                <a:schemeClr val="tx2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C6E7FC"/>
              </a:buClr>
              <a:buSzPct val="70000"/>
            </a:pPr>
            <a:r>
              <a:rPr lang="ru-RU" sz="1000" dirty="0" smtClean="0">
                <a:solidFill>
                  <a:schemeClr val="tx2"/>
                </a:solidFill>
                <a:latin typeface="Century Gothic" panose="020B0502020202020204" pitchFamily="34" charset="0"/>
                <a:cs typeface="Times New Roman" pitchFamily="18" charset="0"/>
              </a:rPr>
              <a:t>  </a:t>
            </a:r>
            <a:endParaRPr lang="en-GB" sz="1000" dirty="0">
              <a:solidFill>
                <a:schemeClr val="tx2"/>
              </a:solidFill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067131" y="667408"/>
            <a:ext cx="4897357" cy="6416115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171450" indent="-1714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Оказание организационно-методической и консультативно-практической помощи медицинским организациям 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регионов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. Мониторинг курируемых областей по проблемным вопросам по снижению </a:t>
            </a:r>
            <a:r>
              <a:rPr lang="ru-RU" sz="1200" b="1" dirty="0" err="1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МлС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, 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ДС, заболеваемости. Ежемесячно, поквартально и к концу года отчета по мониторингу в МЗ РК. Анализ статистических данных. </a:t>
            </a:r>
            <a:endParaRPr lang="ru-RU" sz="1200" b="1" dirty="0" smtClean="0">
              <a:solidFill>
                <a:schemeClr val="tx2"/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kk-KZ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kk-KZ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соответствии с приказом Министра </a:t>
            </a:r>
            <a:r>
              <a:rPr lang="kk-KZ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здравоохранения </a:t>
            </a:r>
            <a:r>
              <a:rPr lang="kk-KZ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 №796 от 13 декабря 2021 года </a:t>
            </a:r>
            <a:r>
              <a:rPr lang="kk-KZ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kk-KZ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рамках пилотного проекта  был п</a:t>
            </a:r>
            <a:r>
              <a:rPr lang="ru-RU" sz="1200" dirty="0" err="1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роведен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селективный скрининг новорожденных на </a:t>
            </a:r>
            <a:r>
              <a:rPr lang="kk-KZ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наследственные болезни обмена веществ. Проект завершен. Итоговый отчет представлен в МЗ </a:t>
            </a:r>
            <a:r>
              <a:rPr lang="kk-KZ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РК.</a:t>
            </a:r>
            <a:endParaRPr lang="ru-RU" sz="1200" dirty="0" smtClean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Проведены 6 Республиканских штабов по снижению 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младенческой 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смертности в РК 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под председательством 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директора </a:t>
            </a:r>
            <a:r>
              <a:rPr lang="ru-RU" sz="1200" b="1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ДОЗМиР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 МЗ 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РК </a:t>
            </a:r>
            <a:r>
              <a:rPr lang="ru-RU" sz="1200" b="1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М.Ембергеновой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.</a:t>
            </a: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Ежемесячно осуществляется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анализ динамики заболеваемости детей КВИ и МВС в разрезе регионов страны, возрастных категорий, тяжести течения заболевания, частоты осложнений и случаев смерти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Организована </a:t>
            </a:r>
            <a:r>
              <a:rPr lang="ru-RU" sz="1200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мультидисциплинарная</a:t>
            </a: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 группа 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по оказанию консультативно-практической и диагностической </a:t>
            </a: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помощи</a:t>
            </a: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kk-KZ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Ежеквартально проводится </a:t>
            </a:r>
            <a:r>
              <a:rPr lang="kk-KZ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анализ скрининговых осмотров детского населения страны от 0 до 18 лет с оценкой результатов профилактических осмотров в каждом регионе страны </a:t>
            </a:r>
            <a:endParaRPr lang="kk-KZ" sz="1200" b="1" dirty="0" smtClean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Координация УЗ регионов 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по </a:t>
            </a: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выездным циклам </a:t>
            </a:r>
            <a:r>
              <a:rPr lang="ru-RU" sz="1200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обучения и на базе Центра по </a:t>
            </a: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обучающим модулям.  </a:t>
            </a:r>
          </a:p>
          <a:p>
            <a:pPr marL="171450" indent="-1714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Проведено 5 заседаний Координационного совета по снижению младенческой смертности</a:t>
            </a:r>
            <a:endParaRPr lang="ru-RU" sz="1200" dirty="0">
              <a:solidFill>
                <a:schemeClr val="tx2"/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 flipH="1">
            <a:off x="8821618" y="-1"/>
            <a:ext cx="322373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4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3844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571" y="74179"/>
            <a:ext cx="8544917" cy="316334"/>
          </a:xfrm>
        </p:spPr>
        <p:txBody>
          <a:bodyPr lIns="0" tIns="0" rIns="0" bIns="0" anchorCtr="0">
            <a:noAutofit/>
          </a:bodyPr>
          <a:lstStyle/>
          <a:p>
            <a:pPr defTabSz="449263" eaLnBrk="1" hangingPunct="1">
              <a:lnSpc>
                <a:spcPct val="108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Организационно-методическая работа  </a:t>
            </a:r>
            <a:endParaRPr lang="en-GB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4766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 flipH="1">
            <a:off x="8821618" y="-1"/>
            <a:ext cx="322373" cy="476673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5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5" y="550851"/>
            <a:ext cx="5928688" cy="3636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Подготовлены  </a:t>
            </a: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в </a:t>
            </a:r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2022 г.:</a:t>
            </a:r>
          </a:p>
          <a:p>
            <a:pPr marL="228600" lvl="0" indent="-228600" algn="just">
              <a:lnSpc>
                <a:spcPct val="107000"/>
              </a:lnSpc>
              <a:buAutoNum type="arabicPeriod"/>
            </a:pPr>
            <a:r>
              <a:rPr lang="ru-RU" sz="12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Аналитическая </a:t>
            </a:r>
            <a:r>
              <a:rPr lang="ru-RU" sz="1200" b="1" dirty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справка по неонатальному и психофизическому </a:t>
            </a:r>
            <a:r>
              <a:rPr lang="ru-RU" sz="12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скринингу</a:t>
            </a:r>
          </a:p>
          <a:p>
            <a:pPr marL="228600" lvl="0" indent="-228600" algn="just">
              <a:lnSpc>
                <a:spcPct val="107000"/>
              </a:lnSpc>
              <a:buAutoNum type="arabicPeriod"/>
            </a:pPr>
            <a:r>
              <a:rPr lang="ru-RU" sz="12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Аналитическая </a:t>
            </a:r>
            <a:r>
              <a:rPr lang="ru-RU" sz="1200" b="1" dirty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справка к Правительственному часу «Меры по оказанию медицинской помощи детям». </a:t>
            </a:r>
            <a:endParaRPr lang="ru-RU" sz="1200" b="1" dirty="0" smtClean="0">
              <a:solidFill>
                <a:srgbClr val="073E87"/>
              </a:solidFill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0" indent="-228600" algn="just">
              <a:lnSpc>
                <a:spcPct val="107000"/>
              </a:lnSpc>
              <a:buAutoNum type="arabicPeriod"/>
            </a:pPr>
            <a:r>
              <a:rPr lang="ru-RU" sz="12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Специалистами </a:t>
            </a:r>
            <a:r>
              <a:rPr lang="ru-RU" sz="1200" b="1" dirty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НЦПДХ разработаны </a:t>
            </a:r>
            <a:r>
              <a:rPr lang="ru-RU" sz="1200" b="1" dirty="0" err="1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контенты</a:t>
            </a:r>
            <a:r>
              <a:rPr lang="ru-RU" sz="1200" b="1" dirty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онкологическим и гематологическим заболеваниям у детей, врожденным порокам развития, неонатологии, наследственным болезням обмена, кабинета развития ребенка, редким (</a:t>
            </a:r>
            <a:r>
              <a:rPr lang="ru-RU" sz="1200" b="1" dirty="0" err="1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орфанным</a:t>
            </a:r>
            <a:r>
              <a:rPr lang="ru-RU" sz="1200" b="1" dirty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2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заболеваниям.</a:t>
            </a:r>
          </a:p>
          <a:p>
            <a:pPr marL="228600" lvl="0" indent="-228600" algn="just">
              <a:lnSpc>
                <a:spcPct val="107000"/>
              </a:lnSpc>
              <a:buAutoNum type="arabicPeriod"/>
            </a:pPr>
            <a:r>
              <a:rPr lang="kk-KZ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Ведется </a:t>
            </a:r>
            <a:r>
              <a:rPr lang="kk-KZ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постоянный </a:t>
            </a:r>
            <a:r>
              <a:rPr lang="kk-KZ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мониторинг детей с орфанными заболеваниями. В МЗ РК представлена информация по текущей ситуации и проблемным вопросам оказания медицинской помощи детям с орфанными </a:t>
            </a:r>
            <a:r>
              <a:rPr lang="kk-KZ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заболеваниями и предложения </a:t>
            </a:r>
            <a:r>
              <a:rPr lang="kk-KZ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Концепции по совершенствованию оказания помощи детям с орфанными заболеваниями</a:t>
            </a:r>
            <a:r>
              <a:rPr lang="kk-KZ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 </a:t>
            </a:r>
          </a:p>
          <a:p>
            <a:pPr marL="228600" lvl="0" indent="-228600" algn="just">
              <a:lnSpc>
                <a:spcPct val="107000"/>
              </a:lnSpc>
              <a:buAutoNum type="arabicPeriod"/>
            </a:pP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</a:t>
            </a:r>
            <a:r>
              <a:rPr lang="ru-RU" sz="12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рабочего плана по сотрудничеству Детского фонда Организации Объединенных Наций (ЮНИСЕФ) и Научного центра педиатрии и детской хирургии, май 2022 г</a:t>
            </a:r>
            <a:endParaRPr lang="ru-RU" sz="1200" b="1" dirty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5575" y="4725145"/>
            <a:ext cx="8988416" cy="1717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b="1" dirty="0" smtClean="0">
              <a:solidFill>
                <a:srgbClr val="FF0000"/>
              </a:solidFill>
              <a:latin typeface="Century Gothic" panose="020B0502020202020204" pitchFamily="34" charset="0"/>
              <a:ea typeface="Calibri"/>
            </a:endParaRP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Публикации:</a:t>
            </a:r>
            <a:endParaRPr lang="ru-RU" sz="1200" b="1" dirty="0">
              <a:solidFill>
                <a:srgbClr val="FF0000"/>
              </a:solidFill>
              <a:latin typeface="Century Gothic" panose="020B0502020202020204" pitchFamily="34" charset="0"/>
              <a:ea typeface="Calibri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Подготовлены и изданы 5 статьи из них 3 в отечественных изданиях и 2 зарубежном. 2 тезиса в материалах юбилейной конференции </a:t>
            </a:r>
          </a:p>
          <a:p>
            <a:pPr algn="just">
              <a:lnSpc>
                <a:spcPct val="107000"/>
              </a:lnSpc>
            </a:pP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</a:t>
            </a:r>
            <a:r>
              <a:rPr lang="ru-RU" sz="11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конференции </a:t>
            </a: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НЦПДХ с докладом на пленарном заседании «</a:t>
            </a: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Состояние </a:t>
            </a:r>
            <a:r>
              <a:rPr lang="ru-RU" sz="11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и перспективы развития педиатрической службы </a:t>
            </a: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РК»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И с </a:t>
            </a:r>
            <a:r>
              <a:rPr lang="ru-RU" sz="1100" b="1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постерным</a:t>
            </a: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докладом «</a:t>
            </a:r>
            <a:r>
              <a:rPr lang="ru-RU" sz="1100" b="1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Универсальная прогрессивная модель патронажного обслуживания беременных и детей от 0 до 5 лет в РК, препятствия и пути </a:t>
            </a:r>
            <a:r>
              <a:rPr lang="ru-RU" sz="11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решения».</a:t>
            </a:r>
            <a:endParaRPr lang="ru-RU" sz="1000" b="1" dirty="0" smtClean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ru-RU" sz="1100" b="1" dirty="0" smtClean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5" y="3356992"/>
            <a:ext cx="8208911" cy="1500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20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050" b="1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200" b="1" dirty="0" smtClean="0">
              <a:solidFill>
                <a:srgbClr val="FF0000"/>
              </a:solidFill>
              <a:latin typeface="Century Gothic" panose="020B0502020202020204" pitchFamily="34" charset="0"/>
              <a:ea typeface="Calibri"/>
            </a:endParaRPr>
          </a:p>
          <a:p>
            <a:endParaRPr lang="ru-RU" sz="1200" b="1" dirty="0" smtClean="0">
              <a:solidFill>
                <a:srgbClr val="FF0000"/>
              </a:solidFill>
              <a:latin typeface="Century Gothic" panose="020B0502020202020204" pitchFamily="34" charset="0"/>
              <a:ea typeface="Calibri"/>
            </a:endParaRPr>
          </a:p>
          <a:p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Рабочие </a:t>
            </a: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  <a:ea typeface="Calibri"/>
              </a:rPr>
              <a:t>группы:</a:t>
            </a:r>
          </a:p>
          <a:p>
            <a:pPr marL="171450" indent="-171450">
              <a:buFontTx/>
              <a:buChar char="-"/>
            </a:pPr>
            <a:r>
              <a:rPr lang="ru-RU" sz="1200" b="1" i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по </a:t>
            </a:r>
            <a:r>
              <a:rPr lang="ru-RU" sz="1200" b="1" i="1" dirty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разработке Концепции </a:t>
            </a:r>
            <a:r>
              <a:rPr lang="ru-RU" sz="1200" b="1" i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охраны материнства и детства;</a:t>
            </a:r>
          </a:p>
          <a:p>
            <a:pPr marL="171450" indent="-171450">
              <a:buFontTx/>
              <a:buChar char="-"/>
            </a:pPr>
            <a:r>
              <a:rPr lang="ru-RU" sz="1200" b="1" i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общественном обсуждении по внесению изменений в Кодекс «О здоровье народа и системе здравоохранения» в части полного запрета оборота электронных систем  потребления никотина </a:t>
            </a:r>
            <a:endParaRPr lang="ru-RU" sz="1200" b="1" i="1" dirty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1663"/>
            <a:ext cx="2665442" cy="17857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193" y="2465386"/>
            <a:ext cx="2928294" cy="175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691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355" y="131238"/>
            <a:ext cx="8594381" cy="282149"/>
          </a:xfrm>
        </p:spPr>
        <p:txBody>
          <a:bodyPr lIns="0" tIns="0" rIns="0" bIns="0" anchorCtr="0">
            <a:noAutofit/>
          </a:bodyPr>
          <a:lstStyle/>
          <a:p>
            <a:pPr defTabSz="449263">
              <a:lnSpc>
                <a:spcPct val="108000"/>
              </a:lnSpc>
              <a:buClr>
                <a:srgbClr val="000000"/>
              </a:buClr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Мониторинг детей с </a:t>
            </a:r>
            <a:r>
              <a:rPr lang="en-US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COVID-19</a:t>
            </a: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, пролеченных в стационаре </a:t>
            </a:r>
            <a:b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в разрезе регионов РК за 2020 – 2022 годы</a:t>
            </a:r>
            <a: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endParaRPr lang="en-GB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5" y="557163"/>
            <a:ext cx="9143995" cy="8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35224"/>
              </p:ext>
            </p:extLst>
          </p:nvPr>
        </p:nvGraphicFramePr>
        <p:xfrm>
          <a:off x="307975" y="692696"/>
          <a:ext cx="8513646" cy="470916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43073">
                  <a:extLst>
                    <a:ext uri="{9D8B030D-6E8A-4147-A177-3AD203B41FA5}">
                      <a16:colId xmlns:a16="http://schemas.microsoft.com/office/drawing/2014/main" val="1935273911"/>
                    </a:ext>
                  </a:extLst>
                </a:gridCol>
                <a:gridCol w="1289910">
                  <a:extLst>
                    <a:ext uri="{9D8B030D-6E8A-4147-A177-3AD203B41FA5}">
                      <a16:colId xmlns:a16="http://schemas.microsoft.com/office/drawing/2014/main" val="2543957847"/>
                    </a:ext>
                  </a:extLst>
                </a:gridCol>
                <a:gridCol w="1033977">
                  <a:extLst>
                    <a:ext uri="{9D8B030D-6E8A-4147-A177-3AD203B41FA5}">
                      <a16:colId xmlns:a16="http://schemas.microsoft.com/office/drawing/2014/main" val="1683417510"/>
                    </a:ext>
                  </a:extLst>
                </a:gridCol>
                <a:gridCol w="1218248">
                  <a:extLst>
                    <a:ext uri="{9D8B030D-6E8A-4147-A177-3AD203B41FA5}">
                      <a16:colId xmlns:a16="http://schemas.microsoft.com/office/drawing/2014/main" val="3143554736"/>
                    </a:ext>
                  </a:extLst>
                </a:gridCol>
                <a:gridCol w="1003263">
                  <a:extLst>
                    <a:ext uri="{9D8B030D-6E8A-4147-A177-3AD203B41FA5}">
                      <a16:colId xmlns:a16="http://schemas.microsoft.com/office/drawing/2014/main" val="3398251722"/>
                    </a:ext>
                  </a:extLst>
                </a:gridCol>
                <a:gridCol w="1146586">
                  <a:extLst>
                    <a:ext uri="{9D8B030D-6E8A-4147-A177-3AD203B41FA5}">
                      <a16:colId xmlns:a16="http://schemas.microsoft.com/office/drawing/2014/main" val="3409419903"/>
                    </a:ext>
                  </a:extLst>
                </a:gridCol>
                <a:gridCol w="1164447">
                  <a:extLst>
                    <a:ext uri="{9D8B030D-6E8A-4147-A177-3AD203B41FA5}">
                      <a16:colId xmlns:a16="http://schemas.microsoft.com/office/drawing/2014/main" val="688106168"/>
                    </a:ext>
                  </a:extLst>
                </a:gridCol>
                <a:gridCol w="1314142">
                  <a:extLst>
                    <a:ext uri="{9D8B030D-6E8A-4147-A177-3AD203B41FA5}">
                      <a16:colId xmlns:a16="http://schemas.microsoft.com/office/drawing/2014/main" val="1262588598"/>
                    </a:ext>
                  </a:extLst>
                </a:gridCol>
              </a:tblGrid>
              <a:tr h="13478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Times New Roman" pitchFamily="18" charset="0"/>
                        </a:rPr>
                        <a:t>№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Регионы</a:t>
                      </a:r>
                      <a:endParaRPr lang="ru-RU" sz="9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2020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2021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2022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531991"/>
                  </a:ext>
                </a:extLst>
              </a:tr>
              <a:tr h="3332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Общее кол-во детей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т. ч. новорожденных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Общее кол-во детей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т. ч. новорожденных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Общее кол-во детей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 т. ч. новорожденных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594419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Акмолинская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880916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Актюбинская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883845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Алматинская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274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829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637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920047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Атырауская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88308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311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824603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Жамбылская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417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347858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351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58798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Карагандинская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638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3 800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927 (10,5%)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22291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Костанайская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398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427803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Кызылординская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659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044845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Мангистауская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256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978496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305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356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658704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Павлодарская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188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953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296993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Туркестанская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16641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Шымкент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199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721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92353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Астана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370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1 955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1 527 (17,2%)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359859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Алматы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366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3 782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1 862 (21,0%)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944282"/>
                  </a:ext>
                </a:extLst>
              </a:tr>
              <a:tr h="208284">
                <a:tc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Итого по РК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ru-RU" sz="900" b="1" kern="1200" baseline="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755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134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16 305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268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8 861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226 (2,6%)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69268"/>
                  </a:ext>
                </a:extLst>
              </a:tr>
            </a:tbl>
          </a:graphicData>
        </a:graphic>
      </p:graphicFrame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 flipH="1">
            <a:off x="8821620" y="-1"/>
            <a:ext cx="322373" cy="530139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6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41130" y="5466688"/>
            <a:ext cx="4345606" cy="113066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У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 3 729 детей (12,9%)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была диагностирована пневмония, ассоциированная с 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COVID-1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9: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2020 г. – 107 детей – 1,5%;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2021 г. – 2 269  детей – 13,9%;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2022 г. – 1 353 ребенка – 15,3%.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endParaRPr kumimoji="0" lang="ru-RU" sz="1200" b="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307975" y="5460102"/>
          <a:ext cx="3615953" cy="13716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11697">
                  <a:extLst>
                    <a:ext uri="{9D8B030D-6E8A-4147-A177-3AD203B41FA5}">
                      <a16:colId xmlns:a16="http://schemas.microsoft.com/office/drawing/2014/main" val="232489281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73268494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996487488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577350745"/>
                    </a:ext>
                  </a:extLst>
                </a:gridCol>
              </a:tblGrid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Степени</a:t>
                      </a:r>
                      <a:r>
                        <a:rPr lang="ru-RU" sz="900" b="1" kern="1200" baseline="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тяжести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2020 г.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2021 г.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2022 г.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938874"/>
                  </a:ext>
                </a:extLst>
              </a:tr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Бессимптомная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53,4%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0,2%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636872"/>
                  </a:ext>
                </a:extLst>
              </a:tr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Легкая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32,3%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26,1%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12,2%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279311"/>
                  </a:ext>
                </a:extLst>
              </a:tr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Средняя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14,0%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70,9%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85,9%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116299"/>
                  </a:ext>
                </a:extLst>
              </a:tr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Тяжелая 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0,3%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2,8%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1,6%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477927"/>
                  </a:ext>
                </a:extLst>
              </a:tr>
              <a:tr h="2015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Критическая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0,2%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0,1%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596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2353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5575" y="140866"/>
            <a:ext cx="8613375" cy="316334"/>
          </a:xfrm>
        </p:spPr>
        <p:txBody>
          <a:bodyPr lIns="0" tIns="0" rIns="0" bIns="0" anchorCtr="0">
            <a:noAutofit/>
          </a:bodyPr>
          <a:lstStyle/>
          <a:p>
            <a:pPr defTabSz="449263" eaLnBrk="1" hangingPunct="1">
              <a:lnSpc>
                <a:spcPct val="108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Мониторинг детей с </a:t>
            </a:r>
            <a:r>
              <a:rPr lang="ru-RU" sz="1800" b="1" dirty="0" err="1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мультисистемным</a:t>
            </a: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 воспалительным синдромом </a:t>
            </a:r>
            <a:b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за 2020 – 2022 годы </a:t>
            </a:r>
            <a:endParaRPr lang="en-GB" sz="18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0" name="AutoShape 2" descr="https://apf.mail.ru/cgi-bin/readmsg/IMG-20181029-WA0013.jpg?id=15487258860000000040%3B0%3B1&amp;x-email=anockhin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624214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651020"/>
              </p:ext>
            </p:extLst>
          </p:nvPr>
        </p:nvGraphicFramePr>
        <p:xfrm>
          <a:off x="196784" y="1136124"/>
          <a:ext cx="8729454" cy="517911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49381">
                  <a:extLst>
                    <a:ext uri="{9D8B030D-6E8A-4147-A177-3AD203B41FA5}">
                      <a16:colId xmlns:a16="http://schemas.microsoft.com/office/drawing/2014/main" val="193527391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543957847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6834175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4355473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97900363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0264568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943043125"/>
                    </a:ext>
                  </a:extLst>
                </a:gridCol>
                <a:gridCol w="1035257">
                  <a:extLst>
                    <a:ext uri="{9D8B030D-6E8A-4147-A177-3AD203B41FA5}">
                      <a16:colId xmlns:a16="http://schemas.microsoft.com/office/drawing/2014/main" val="2351366320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Times New Roman" pitchFamily="18" charset="0"/>
                        </a:rPr>
                        <a:t>№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Регионы</a:t>
                      </a:r>
                      <a:endParaRPr lang="ru-RU" sz="9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2020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2021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rgbClr val="FF0000"/>
                          </a:solidFill>
                        </a:rPr>
                        <a:t>2022 г.</a:t>
                      </a:r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9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2657615"/>
                  </a:ext>
                </a:extLst>
              </a:tr>
              <a:tr h="49560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 проконсультировано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Из них: диагноз МВС подтвержден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 проконсультировано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Из них: диагноз МВС подтвержден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 проконсультировано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Из них: диагноз МВС подтвержден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531991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Акмолинская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880916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Актюбинская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883845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Алматинская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920047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Атырауская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88308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824603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Жамбылская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347858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58798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Карагандинская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22291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Костанайская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427803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Кызылординская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044845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err="1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Мангистауская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978496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12.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С-Казахстанская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658704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Павлодарская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296993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14.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Туркестанская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16641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Шымкент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92353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16.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Астана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26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23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15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359859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17.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Алматы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22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13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00206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00206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944282"/>
                  </a:ext>
                </a:extLst>
              </a:tr>
              <a:tr h="243787">
                <a:tc>
                  <a:txBody>
                    <a:bodyPr/>
                    <a:lstStyle/>
                    <a:p>
                      <a:endParaRPr lang="ru-RU" sz="9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Итого по РК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91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138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45 (32,6%)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48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 (18,8%)</a:t>
                      </a:r>
                      <a:endParaRPr lang="ru-RU" sz="9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69268"/>
                  </a:ext>
                </a:extLst>
              </a:tr>
            </a:tbl>
          </a:graphicData>
        </a:graphic>
      </p:graphicFrame>
      <p:sp>
        <p:nvSpPr>
          <p:cNvPr id="12" name="Управляющая кнопка: настраиваемая 11">
            <a:hlinkClick r:id="" action="ppaction://noaction" highlightClick="1"/>
          </p:cNvPr>
          <p:cNvSpPr/>
          <p:nvPr/>
        </p:nvSpPr>
        <p:spPr>
          <a:xfrm flipH="1">
            <a:off x="8821619" y="-1"/>
            <a:ext cx="322373" cy="620689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itchFamily="34" charset="0"/>
                <a:ea typeface="+mn-ea"/>
                <a:cs typeface="+mn-cs"/>
              </a:rPr>
              <a:t>7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6494873"/>
            <a:ext cx="7135961" cy="267168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6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детей умерли от МВС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(2020 г. – 2 детей; 2021 г. – 3 детей; 2022 г. – 1 ребенок)</a:t>
            </a: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761654"/>
            <a:ext cx="7056784" cy="267168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C6E7FC"/>
              </a:buClr>
              <a:buSzPct val="70000"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Всего проведено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 344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консультации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(2020 г. – 105; 2021 г. – 185; 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2022 </a:t>
            </a:r>
            <a:r>
              <a:rPr kumimoji="0" lang="ru-RU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г. - 54)</a:t>
            </a: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816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175EF-21E8-8B44-8C85-7063FA8CF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02" y="983173"/>
            <a:ext cx="6726683" cy="353129"/>
          </a:xfrm>
        </p:spPr>
        <p:txBody>
          <a:bodyPr>
            <a:noAutofit/>
          </a:bodyPr>
          <a:lstStyle/>
          <a:p>
            <a:pPr defTabSz="336947">
              <a:lnSpc>
                <a:spcPct val="108000"/>
              </a:lnSpc>
              <a:buClr>
                <a:srgbClr val="000000"/>
              </a:buClr>
              <a:buSzPct val="45000"/>
              <a:tabLst>
                <a:tab pos="0" algn="l"/>
                <a:tab pos="335756" algn="l"/>
                <a:tab pos="672704" algn="l"/>
                <a:tab pos="1009650" algn="l"/>
                <a:tab pos="1346597" algn="l"/>
                <a:tab pos="1683544" algn="l"/>
                <a:tab pos="2020491" algn="l"/>
                <a:tab pos="2357438" algn="l"/>
                <a:tab pos="2694385" algn="l"/>
                <a:tab pos="3031331" algn="l"/>
                <a:tab pos="3368279" algn="l"/>
                <a:tab pos="3705225" algn="l"/>
                <a:tab pos="4042172" algn="l"/>
                <a:tab pos="4379119" algn="l"/>
                <a:tab pos="4716066" algn="l"/>
                <a:tab pos="5053013" algn="l"/>
                <a:tab pos="5389960" algn="l"/>
                <a:tab pos="5726906" algn="l"/>
                <a:tab pos="6063854" algn="l"/>
                <a:tab pos="6400800" algn="l"/>
                <a:tab pos="6737747" algn="l"/>
              </a:tabLst>
            </a:pPr>
            <a:r>
              <a:rPr lang="ru-RU" altLang="en-US" sz="12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Республиканский центр интегрированного ведения болезней детского возраста/</a:t>
            </a:r>
            <a:br>
              <a:rPr lang="ru-RU" altLang="en-US" sz="12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</a:br>
            <a:r>
              <a:rPr lang="ru-RU" altLang="en-US" sz="12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Универсальной прогрессивной модели патронажного наблюдения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141338" y="1405866"/>
            <a:ext cx="6858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 flipH="1">
            <a:off x="7704348" y="857250"/>
            <a:ext cx="296645" cy="548617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>
              <a:defRPr/>
            </a:pPr>
            <a:r>
              <a:rPr lang="ru-RU" sz="1050" b="1" dirty="0">
                <a:solidFill>
                  <a:srgbClr val="002060"/>
                </a:solidFill>
                <a:latin typeface="Century Gothic" pitchFamily="34" charset="0"/>
              </a:rPr>
              <a:t>8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14263" y="1592797"/>
            <a:ext cx="4674013" cy="150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825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Обучение: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endParaRPr lang="ru-RU" sz="1200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171450" indent="-171450" algn="just" defTabSz="685800">
              <a:lnSpc>
                <a:spcPct val="80000"/>
              </a:lnSpc>
              <a:spcBef>
                <a:spcPct val="20000"/>
              </a:spcBef>
              <a:buFontTx/>
              <a:buAutoNum type="arabicParenR"/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Обновлены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РУПы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до  2 кредитов (60 часов и 120 часов);</a:t>
            </a:r>
          </a:p>
          <a:p>
            <a:pPr marL="171450" indent="-171450" algn="just" defTabSz="685800">
              <a:lnSpc>
                <a:spcPct val="80000"/>
              </a:lnSpc>
              <a:spcBef>
                <a:spcPct val="20000"/>
              </a:spcBef>
              <a:buFontTx/>
              <a:buAutoNum type="arabicParenR"/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По теме «Универсально-прогрессивная модель патронажных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 посещений беременных женщин и детей от 0 до 5 лет в РК» проведено: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- </a:t>
            </a:r>
            <a:r>
              <a:rPr lang="ru-RU" sz="900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4 </a:t>
            </a: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ориентационных базовых тренинга. Обучено всего 124 специалиста из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г. Алматы, г. Шымкент, </a:t>
            </a:r>
            <a:r>
              <a:rPr lang="ru-RU" sz="900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Алматинской</a:t>
            </a: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, С-Казахстанской, </a:t>
            </a:r>
            <a:r>
              <a:rPr lang="ru-RU" sz="900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Костанайской</a:t>
            </a: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и 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Карагандинской областей;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</a:t>
            </a:r>
            <a:r>
              <a:rPr lang="ru-RU" sz="900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- 3 </a:t>
            </a: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ориентационных расширенных тренинга. Обучено всего 78 специалистов  </a:t>
            </a:r>
            <a:r>
              <a:rPr lang="ru-RU" sz="900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из </a:t>
            </a: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г. Алматы и С-Казахстанской области.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80092" y="3414092"/>
            <a:ext cx="4440181" cy="355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80000"/>
              </a:lnSpc>
              <a:spcBef>
                <a:spcPct val="20000"/>
              </a:spcBef>
            </a:pPr>
            <a:r>
              <a:rPr lang="ru-RU" sz="1200" b="1" dirty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Организационно-методическая работа: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endParaRPr lang="ru-RU" sz="1200" b="1" dirty="0">
              <a:solidFill>
                <a:srgbClr val="FF0000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indent="-171450" algn="just" defTabSz="685800">
              <a:lnSpc>
                <a:spcPct val="80000"/>
              </a:lnSpc>
              <a:spcBef>
                <a:spcPct val="20000"/>
              </a:spcBef>
              <a:buFontTx/>
              <a:buAutoNum type="arabicParenR"/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Проведен хронометраж приема детей в кабинетах развития ребенка  </a:t>
            </a: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в 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ГП № 3, 5, 26 (г. Алматы),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Жамбылской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ЦРБ,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Талгарской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ЦРБ, ПМСП </a:t>
            </a: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г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.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Ес</a:t>
            </a:r>
            <a:r>
              <a:rPr lang="kk-KZ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і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к (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Алматинской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области), ГП № 1, Центр матери и </a:t>
            </a: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ребенка       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(г. Усть-Каменогорск, В-Казахстанская область);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2) Анализ работы кабинетов развития ребенка по РК;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3) Мониторинг продвижения стратегии Интегрированного ведения 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болезней детского возраста/ Универсально-прогрессивной модели  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патронажного наблюдения в регионах;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4) Разработаны тесты для оценки уровня знаний сотрудников центра по  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карманному справочку;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5) Разработан контент мобильного приложения для родителей «Уход за  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    детьми раннего возраста»;</a:t>
            </a: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6) Обновлен буклет информационных карт по УПМПП.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</a:rPr>
              <a:t>7) Проведена 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встреча с заместителем Представителя Детского </a:t>
            </a: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</a:rPr>
              <a:t>фонда 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ООН (ЮНИСЕФ) в Казахстане –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</a:rPr>
              <a:t>Летисией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</a:rPr>
              <a:t>Баззии-Вейл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 в городской поликлинике №</a:t>
            </a: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</a:rPr>
              <a:t>5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r>
              <a:rPr lang="ru-RU" sz="900" dirty="0" smtClean="0">
                <a:solidFill>
                  <a:srgbClr val="073E87"/>
                </a:solidFill>
                <a:latin typeface="Century Gothic" panose="020B0502020202020204" pitchFamily="34" charset="0"/>
              </a:rPr>
              <a:t>8) Участие совместно с ВОЗ в официальной презентации Карманного справочника ВОЗ «Дети в стационаре. Казахстан» апрель, 2022г.</a:t>
            </a:r>
          </a:p>
          <a:p>
            <a:pPr lvl="0" algn="just">
              <a:lnSpc>
                <a:spcPct val="80000"/>
              </a:lnSpc>
              <a:spcBef>
                <a:spcPct val="20000"/>
              </a:spcBef>
            </a:pPr>
            <a:r>
              <a:rPr lang="ru-RU" sz="900" b="1" dirty="0" smtClean="0">
                <a:solidFill>
                  <a:srgbClr val="073E87"/>
                </a:solidFill>
                <a:latin typeface="Century Gothic" panose="020B0502020202020204" pitchFamily="34" charset="0"/>
              </a:rPr>
              <a:t>9) 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Тестирование инструмента по планированию патронажных посещений беременных и детей раннего возраста, и планированию психофизического и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</a:rPr>
              <a:t>аудиологического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 </a:t>
            </a:r>
            <a:r>
              <a:rPr lang="ru-RU" sz="900" b="1" dirty="0" err="1">
                <a:solidFill>
                  <a:srgbClr val="073E87"/>
                </a:solidFill>
                <a:latin typeface="Century Gothic" panose="020B0502020202020204" pitchFamily="34" charset="0"/>
              </a:rPr>
              <a:t>скринингов</a:t>
            </a: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</a:rPr>
              <a:t> на базе ГКП на ПХВ №7 и ГКП на ПХВ № 12</a:t>
            </a:r>
          </a:p>
          <a:p>
            <a:pPr algn="just" defTabSz="685800">
              <a:lnSpc>
                <a:spcPct val="80000"/>
              </a:lnSpc>
              <a:spcBef>
                <a:spcPct val="20000"/>
              </a:spcBef>
            </a:pPr>
            <a:endParaRPr lang="ru-RU" sz="900" b="1" dirty="0">
              <a:solidFill>
                <a:srgbClr val="073E87"/>
              </a:solidFill>
              <a:latin typeface="Century Gothic" panose="020B0502020202020204" pitchFamily="34" charset="0"/>
            </a:endParaRPr>
          </a:p>
          <a:p>
            <a:pPr defTabSz="685800">
              <a:lnSpc>
                <a:spcPct val="80000"/>
              </a:lnSpc>
              <a:spcBef>
                <a:spcPct val="20000"/>
              </a:spcBef>
            </a:pPr>
            <a:endParaRPr lang="ru-RU" sz="900" b="1" dirty="0">
              <a:solidFill>
                <a:srgbClr val="073E87"/>
              </a:solidFill>
              <a:latin typeface="Century Gothic" panose="020B0502020202020204" pitchFamily="34" charset="0"/>
              <a:ea typeface="Calibri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276" y="1507646"/>
            <a:ext cx="2011062" cy="151648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94" y="3553071"/>
            <a:ext cx="1970468" cy="180563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00086" y="5358707"/>
            <a:ext cx="1867804" cy="41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Кабинет развития ребенка </a:t>
            </a:r>
          </a:p>
          <a:p>
            <a:pPr algn="ctr" defTabSz="6858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ГП№ 5, г. Алматы.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1D0BF40-9624-4D20-B9C3-013CD85789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3" y="3125911"/>
            <a:ext cx="1980006" cy="118524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E4AECAC-4F15-4EF2-9048-1F52D1AFB1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4" y="4311153"/>
            <a:ext cx="1980006" cy="1450338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18067BB-901A-4BB3-BBCA-24EE3ABBB79F}"/>
              </a:ext>
            </a:extLst>
          </p:cNvPr>
          <p:cNvSpPr/>
          <p:nvPr/>
        </p:nvSpPr>
        <p:spPr>
          <a:xfrm>
            <a:off x="7172037" y="5558358"/>
            <a:ext cx="1867804" cy="203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</a:pPr>
            <a:r>
              <a:rPr lang="ru-RU" sz="900" b="1" dirty="0">
                <a:solidFill>
                  <a:srgbClr val="073E87"/>
                </a:solidFill>
                <a:latin typeface="Century Gothic" panose="020B0502020202020204" pitchFamily="34" charset="0"/>
                <a:ea typeface="Calibri"/>
              </a:rPr>
              <a:t>ГП№ 5, г. Алматы.</a:t>
            </a:r>
          </a:p>
        </p:txBody>
      </p:sp>
    </p:spTree>
    <p:extLst>
      <p:ext uri="{BB962C8B-B14F-4D97-AF65-F5344CB8AC3E}">
        <p14:creationId xmlns:p14="http://schemas.microsoft.com/office/powerpoint/2010/main" val="95841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6244" y="19217"/>
            <a:ext cx="8829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en-US" sz="2000" b="1" dirty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Консультативно-практическая помощь </a:t>
            </a:r>
            <a:r>
              <a:rPr lang="ru-RU" altLang="en-US" sz="2000" b="1" dirty="0" smtClean="0">
                <a:solidFill>
                  <a:schemeClr val="tx2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регионам</a:t>
            </a:r>
            <a:endParaRPr lang="ru-RU" altLang="en-US" sz="2000" b="1" dirty="0">
              <a:solidFill>
                <a:schemeClr val="tx2"/>
              </a:solidFill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670460"/>
              </p:ext>
            </p:extLst>
          </p:nvPr>
        </p:nvGraphicFramePr>
        <p:xfrm>
          <a:off x="126658" y="1234282"/>
          <a:ext cx="2845237" cy="1767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9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439"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Наименование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2021 г.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70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2022 г.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82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 вылетов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 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2097"/>
                  </a:ext>
                </a:extLst>
              </a:tr>
              <a:tr h="22584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Актюбинская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93241"/>
                  </a:ext>
                </a:extLst>
              </a:tr>
              <a:tr h="22584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В-Казахстанская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02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err="1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Жамбылская</a:t>
                      </a:r>
                      <a:endParaRPr lang="ru-RU" sz="1200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10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г. Шымкент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 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151126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133965"/>
              </p:ext>
            </p:extLst>
          </p:nvPr>
        </p:nvGraphicFramePr>
        <p:xfrm>
          <a:off x="3053023" y="752935"/>
          <a:ext cx="6009839" cy="248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752">
                  <a:extLst>
                    <a:ext uri="{9D8B030D-6E8A-4147-A177-3AD203B41FA5}">
                      <a16:colId xmlns:a16="http://schemas.microsoft.com/office/drawing/2014/main" val="1519756356"/>
                    </a:ext>
                  </a:extLst>
                </a:gridCol>
                <a:gridCol w="1063902">
                  <a:extLst>
                    <a:ext uri="{9D8B030D-6E8A-4147-A177-3AD203B41FA5}">
                      <a16:colId xmlns:a16="http://schemas.microsoft.com/office/drawing/2014/main" val="3136395908"/>
                    </a:ext>
                  </a:extLst>
                </a:gridCol>
                <a:gridCol w="657972">
                  <a:extLst>
                    <a:ext uri="{9D8B030D-6E8A-4147-A177-3AD203B41FA5}">
                      <a16:colId xmlns:a16="http://schemas.microsoft.com/office/drawing/2014/main" val="929063578"/>
                    </a:ext>
                  </a:extLst>
                </a:gridCol>
                <a:gridCol w="1282084">
                  <a:extLst>
                    <a:ext uri="{9D8B030D-6E8A-4147-A177-3AD203B41FA5}">
                      <a16:colId xmlns:a16="http://schemas.microsoft.com/office/drawing/2014/main" val="3709490884"/>
                    </a:ext>
                  </a:extLst>
                </a:gridCol>
              </a:tblGrid>
              <a:tr h="259988">
                <a:tc rowSpan="2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Наименование/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регионы</a:t>
                      </a: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Кол-во детей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Специалист, </a:t>
                      </a:r>
                    </a:p>
                    <a:p>
                      <a:pPr marL="270510" indent="-27051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оказывающий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 помощь</a:t>
                      </a: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70510" indent="-270510" algn="ctr">
                        <a:spcAft>
                          <a:spcPts val="0"/>
                        </a:spcAft>
                      </a:pP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Вид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ы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j-ea"/>
                          <a:cs typeface="+mj-cs"/>
                        </a:rPr>
                        <a:t>оказания помощи</a:t>
                      </a:r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j-ea"/>
                        <a:cs typeface="+mj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107">
                <a:tc vMerge="1">
                  <a:txBody>
                    <a:bodyPr/>
                    <a:lstStyle/>
                    <a:p>
                      <a:endParaRPr lang="ru-RU" sz="1200" b="1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Реаниматолог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ОАРИТ кардиохирургии</a:t>
                      </a:r>
                      <a:endParaRPr lang="ru-RU" sz="900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Офтальмолог</a:t>
                      </a:r>
                      <a:endParaRPr lang="ru-RU" sz="900" b="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Хирург</a:t>
                      </a:r>
                      <a:endParaRPr lang="ru-RU" sz="900" b="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2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54581"/>
                  </a:ext>
                </a:extLst>
              </a:tr>
              <a:tr h="366749">
                <a:tc>
                  <a:txBody>
                    <a:bodyPr/>
                    <a:lstStyle/>
                    <a:p>
                      <a:r>
                        <a:rPr lang="ru-RU" sz="105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Всего 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Операция - 3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900" b="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Транспортировка - 1</a:t>
                      </a:r>
                      <a:endParaRPr lang="ru-RU" sz="900" b="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602097"/>
                  </a:ext>
                </a:extLst>
              </a:tr>
              <a:tr h="367576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Актюбинская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Транспортировка - 1</a:t>
                      </a:r>
                      <a:r>
                        <a:rPr lang="ru-RU" sz="900" kern="1200" baseline="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900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150984"/>
                  </a:ext>
                </a:extLst>
              </a:tr>
              <a:tr h="367576"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В-Казахстанская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Операция -1</a:t>
                      </a:r>
                    </a:p>
                    <a:p>
                      <a:pPr marL="0" algn="ctr" defTabSz="914400" rtl="0" eaLnBrk="1" latinLnBrk="0" hangingPunct="1"/>
                      <a:endParaRPr lang="ru-RU" sz="900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581">
                <a:tc>
                  <a:txBody>
                    <a:bodyPr/>
                    <a:lstStyle/>
                    <a:p>
                      <a:r>
                        <a:rPr lang="ru-RU" sz="1050" kern="1200" dirty="0" err="1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Жамбылская</a:t>
                      </a:r>
                      <a:endParaRPr lang="ru-RU" sz="1050" kern="1200" dirty="0" smtClean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b="1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900" b="1" kern="1200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900" kern="1200" dirty="0" smtClean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Операция -  2</a:t>
                      </a: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6244" y="403285"/>
            <a:ext cx="28756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Количество вылетов, </a:t>
            </a:r>
          </a:p>
          <a:p>
            <a:pPr algn="ctr"/>
            <a:r>
              <a:rPr lang="ru-RU" sz="1600" b="1" dirty="0">
                <a:solidFill>
                  <a:srgbClr val="FF0000"/>
                </a:solidFill>
              </a:rPr>
              <a:t>осуществленных 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сотрудниками НЦПДХ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52971" y="429795"/>
            <a:ext cx="52234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</a:rPr>
              <a:t>Оказанная помощь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</a:rPr>
              <a:t>по линии санитарной авиации</a:t>
            </a:r>
            <a:endParaRPr lang="ru-RU" sz="1600" dirty="0">
              <a:solidFill>
                <a:srgbClr val="FF0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-10" y="409172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Управляющая кнопка: настраиваемая 7">
            <a:hlinkClick r:id="" action="ppaction://noaction" highlightClick="1"/>
          </p:cNvPr>
          <p:cNvSpPr/>
          <p:nvPr/>
        </p:nvSpPr>
        <p:spPr>
          <a:xfrm flipH="1">
            <a:off x="8676456" y="0"/>
            <a:ext cx="467534" cy="388550"/>
          </a:xfrm>
          <a:prstGeom prst="actionButtonBlank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entury Gothic" pitchFamily="34" charset="0"/>
              </a:rPr>
              <a:t>9</a:t>
            </a:r>
            <a:endParaRPr lang="ru-RU" sz="1600" b="1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2950" y="3268885"/>
            <a:ext cx="86165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Мониторинг новорожденных, находящихся в критическом состоянии по РК </a:t>
            </a:r>
          </a:p>
        </p:txBody>
      </p:sp>
      <p:graphicFrame>
        <p:nvGraphicFramePr>
          <p:cNvPr id="14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508931"/>
              </p:ext>
            </p:extLst>
          </p:nvPr>
        </p:nvGraphicFramePr>
        <p:xfrm>
          <a:off x="136843" y="3666389"/>
          <a:ext cx="3067005" cy="216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2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278019050"/>
                    </a:ext>
                  </a:extLst>
                </a:gridCol>
              </a:tblGrid>
              <a:tr h="289148"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Регионы</a:t>
                      </a:r>
                      <a:endParaRPr lang="ru-RU" sz="1400" b="1" u="none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rgbClr val="FF0000"/>
                          </a:solidFill>
                        </a:rPr>
                        <a:t>2021 г.</a:t>
                      </a:r>
                      <a:endParaRPr lang="ru-RU" sz="1400" b="1" u="non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rgbClr val="FF0000"/>
                          </a:solidFill>
                        </a:rPr>
                        <a:t>2022 г.</a:t>
                      </a:r>
                      <a:endParaRPr lang="ru-RU" sz="1400" b="1" u="non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Юго-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Западный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8 452</a:t>
                      </a:r>
                    </a:p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 (61,8%)</a:t>
                      </a:r>
                      <a:endParaRPr lang="ru-RU" sz="1400" b="1" u="none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7 570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(62,0%)</a:t>
                      </a:r>
                      <a:endParaRPr lang="ru-RU" sz="1400" b="1" u="none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Северо-Восточный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5 216</a:t>
                      </a:r>
                    </a:p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 (38,2%)</a:t>
                      </a:r>
                      <a:endParaRPr lang="ru-RU" sz="1400" b="1" u="none" dirty="0">
                        <a:solidFill>
                          <a:schemeClr val="tx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4 642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(38,0%)</a:t>
                      </a:r>
                      <a:endParaRPr lang="ru-RU" sz="1400" b="1" u="none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1018597"/>
                  </a:ext>
                </a:extLst>
              </a:tr>
              <a:tr h="289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rgbClr val="FF0000"/>
                          </a:solidFill>
                        </a:rPr>
                        <a:t>Всего по РК</a:t>
                      </a: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rgbClr val="FF0000"/>
                          </a:solidFill>
                        </a:rPr>
                        <a:t>13 668</a:t>
                      </a:r>
                      <a:endParaRPr lang="ru-RU" sz="1400" b="1" u="non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12 212</a:t>
                      </a:r>
                      <a:endParaRPr lang="ru-RU" sz="1400" b="1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23706"/>
                  </a:ext>
                </a:extLst>
              </a:tr>
              <a:tr h="3940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Из них: умерло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2 047 </a:t>
                      </a:r>
                    </a:p>
                    <a:p>
                      <a:pPr algn="ctr"/>
                      <a:r>
                        <a:rPr lang="ru-RU" sz="1400" b="1" u="none" dirty="0" smtClean="0">
                          <a:solidFill>
                            <a:schemeClr val="tx2"/>
                          </a:solidFill>
                        </a:rPr>
                        <a:t>(15,0%)</a:t>
                      </a:r>
                      <a:endParaRPr lang="ru-RU" sz="1400" b="1" u="none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244 </a:t>
                      </a:r>
                    </a:p>
                    <a:p>
                      <a:pPr algn="ctr"/>
                      <a:r>
                        <a:rPr lang="ru-RU" sz="1400" b="1" u="none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(2,0%)</a:t>
                      </a:r>
                      <a:endParaRPr lang="ru-RU" sz="1400" b="1" u="none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5729368"/>
                  </a:ext>
                </a:extLst>
              </a:tr>
            </a:tbl>
          </a:graphicData>
        </a:graphic>
      </p:graphicFrame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133414095"/>
              </p:ext>
            </p:extLst>
          </p:nvPr>
        </p:nvGraphicFramePr>
        <p:xfrm>
          <a:off x="3203848" y="4191241"/>
          <a:ext cx="2952328" cy="2614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-10" y="3607439"/>
            <a:ext cx="91440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04197" y="5889418"/>
            <a:ext cx="3107604" cy="938206"/>
          </a:xfrm>
          <a:prstGeom prst="rect">
            <a:avLst/>
          </a:prstGeom>
          <a:ln w="9525">
            <a:solidFill>
              <a:srgbClr val="FF0000"/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spcAft>
                <a:spcPts val="800"/>
              </a:spcAft>
            </a:pPr>
            <a:r>
              <a:rPr lang="ru-RU" sz="105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Наибольшая доля новорожденных в критическом состоянии по РК: </a:t>
            </a:r>
          </a:p>
          <a:p>
            <a:pPr lvl="0" algn="ctr">
              <a:lnSpc>
                <a:spcPct val="80000"/>
              </a:lnSpc>
              <a:spcBef>
                <a:spcPct val="20000"/>
              </a:spcBef>
              <a:spcAft>
                <a:spcPts val="800"/>
              </a:spcAft>
            </a:pPr>
            <a:r>
              <a:rPr lang="ru-RU" sz="105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г. Астана – 15%, г. Алматы-13%, </a:t>
            </a:r>
            <a:r>
              <a:rPr lang="ru-RU" sz="1050" b="1" dirty="0" err="1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Атырауская</a:t>
            </a:r>
            <a:r>
              <a:rPr lang="ru-RU" sz="1050" b="1" dirty="0" smtClean="0">
                <a:solidFill>
                  <a:schemeClr val="tx2"/>
                </a:solidFill>
                <a:latin typeface="Century Gothic" panose="020B0502020202020204" pitchFamily="34" charset="0"/>
                <a:ea typeface="Calibri"/>
              </a:rPr>
              <a:t> область – 12%, Туркестанская область – 11%. </a:t>
            </a:r>
            <a:endParaRPr lang="ru-RU" sz="1050" b="1" dirty="0">
              <a:solidFill>
                <a:schemeClr val="tx2"/>
              </a:solidFill>
              <a:latin typeface="Century Gothic" panose="020B0502020202020204" pitchFamily="34" charset="0"/>
              <a:ea typeface="Calibri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400207637"/>
              </p:ext>
            </p:extLst>
          </p:nvPr>
        </p:nvGraphicFramePr>
        <p:xfrm>
          <a:off x="6270853" y="4191241"/>
          <a:ext cx="2792009" cy="2652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778713" y="3606466"/>
            <a:ext cx="457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FF0000"/>
                </a:solidFill>
              </a:rPr>
              <a:t>Основные нозологии в структуре критических состояний новорожденных</a:t>
            </a:r>
          </a:p>
        </p:txBody>
      </p:sp>
    </p:spTree>
    <p:extLst>
      <p:ext uri="{BB962C8B-B14F-4D97-AF65-F5344CB8AC3E}">
        <p14:creationId xmlns:p14="http://schemas.microsoft.com/office/powerpoint/2010/main" val="12887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10859</TotalTime>
  <Words>3579</Words>
  <Application>Microsoft Office PowerPoint</Application>
  <PresentationFormat>Экран (4:3)</PresentationFormat>
  <Paragraphs>1169</Paragraphs>
  <Slides>17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1_Тема Office</vt:lpstr>
      <vt:lpstr>Презентация PowerPoint</vt:lpstr>
      <vt:lpstr>Отдел организационно-методической работы  и медицинской статистики </vt:lpstr>
      <vt:lpstr>Реализация стратегических направлений деятельности МЗ РК</vt:lpstr>
      <vt:lpstr>Организационно-методическая работа  </vt:lpstr>
      <vt:lpstr>Организационно-методическая работа  </vt:lpstr>
      <vt:lpstr> Мониторинг детей с COVID-19, пролеченных в стационаре  в разрезе регионов РК за 2020 – 2022 годы </vt:lpstr>
      <vt:lpstr>Мониторинг детей с мультисистемным воспалительным синдромом  за 2020 – 2022 годы </vt:lpstr>
      <vt:lpstr>Республиканский центр интегрированного ведения болезней детского возраста/ Универсальной прогрессивной модели патронажного наблюдения</vt:lpstr>
      <vt:lpstr>Презентация PowerPoint</vt:lpstr>
      <vt:lpstr>Оказание консультативной помощи регионам по средствам телеконсультаций</vt:lpstr>
      <vt:lpstr>  КЛИНИЧЕСКАЯ ДЕЯТЕЛЬНОСТЬ НЦПДХ  </vt:lpstr>
      <vt:lpstr>Показатели работы коечного фонда в разрезе отделений</vt:lpstr>
      <vt:lpstr>Работа в ИС «Бюро Госпитализации»</vt:lpstr>
      <vt:lpstr>Структура летальности в НЦПДХ</vt:lpstr>
      <vt:lpstr>Показатели летальности в праздничные и в выходные  в разрезе отделений НЦПДХ</vt:lpstr>
      <vt:lpstr>План работы отдела ОМР и МС на 2023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Управления организационно-методической работы и медицинской статистики за 2014 год</dc:title>
  <dc:creator>User</dc:creator>
  <cp:lastModifiedBy>Админ</cp:lastModifiedBy>
  <cp:revision>1293</cp:revision>
  <cp:lastPrinted>2023-02-07T05:02:04Z</cp:lastPrinted>
  <dcterms:created xsi:type="dcterms:W3CDTF">2015-02-14T16:36:08Z</dcterms:created>
  <dcterms:modified xsi:type="dcterms:W3CDTF">2023-03-30T10:20:13Z</dcterms:modified>
</cp:coreProperties>
</file>